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345" r:id="rId2"/>
    <p:sldId id="263" r:id="rId3"/>
    <p:sldId id="350" r:id="rId4"/>
    <p:sldId id="347" r:id="rId5"/>
    <p:sldId id="349" r:id="rId6"/>
    <p:sldId id="348" r:id="rId7"/>
    <p:sldId id="351" r:id="rId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E7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09" autoAdjust="0"/>
    <p:restoredTop sz="94660"/>
  </p:normalViewPr>
  <p:slideViewPr>
    <p:cSldViewPr snapToGrid="0">
      <p:cViewPr varScale="1">
        <p:scale>
          <a:sx n="73" d="100"/>
          <a:sy n="73" d="100"/>
        </p:scale>
        <p:origin x="121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843693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20758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5035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35630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27277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421067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996226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94677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313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152109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3BBC4E-B40A-4577-B49E-A2B31A15E7DA}"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3695145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BBC4E-B40A-4577-B49E-A2B31A15E7DA}" type="datetimeFigureOut">
              <a:rPr kumimoji="1" lang="ja-JP" altLang="en-US" smtClean="0"/>
              <a:t>2024/3/1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327876-55BA-4D0E-8843-755F16F91E85}" type="slidenum">
              <a:rPr kumimoji="1" lang="ja-JP" altLang="en-US" smtClean="0"/>
              <a:t>‹#›</a:t>
            </a:fld>
            <a:endParaRPr kumimoji="1" lang="ja-JP" altLang="en-US"/>
          </a:p>
        </p:txBody>
      </p:sp>
    </p:spTree>
    <p:extLst>
      <p:ext uri="{BB962C8B-B14F-4D97-AF65-F5344CB8AC3E}">
        <p14:creationId xmlns:p14="http://schemas.microsoft.com/office/powerpoint/2010/main" val="272105456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280382" y="67848"/>
            <a:ext cx="6273067" cy="338554"/>
          </a:xfrm>
          <a:prstGeom prst="rect">
            <a:avLst/>
          </a:prstGeom>
        </p:spPr>
        <p:txBody>
          <a:bodyPr wrap="square">
            <a:spAutoFit/>
          </a:bodyPr>
          <a:lstStyle/>
          <a:p>
            <a:pPr lvl="0" algn="ctr" defTabSz="914400" eaLnBrk="0" fontAlgn="base" hangingPunct="0">
              <a:spcBef>
                <a:spcPct val="0"/>
              </a:spcBef>
              <a:spcAft>
                <a:spcPct val="0"/>
              </a:spcAft>
            </a:pPr>
            <a:r>
              <a:rPr lang="ja-JP" altLang="en-US" sz="1600" b="1" u="sng" dirty="0">
                <a:latin typeface="Meiryo UI" panose="020B0604030504040204" pitchFamily="50" charset="-128"/>
                <a:ea typeface="Meiryo UI" panose="020B0604030504040204" pitchFamily="50" charset="-128"/>
                <a:cs typeface="Times New Roman" panose="02020603050405020304" pitchFamily="18" charset="0"/>
              </a:rPr>
              <a:t>仙台市</a:t>
            </a: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におけ</a:t>
            </a:r>
            <a:r>
              <a:rPr lang="ja-JP" altLang="en-US" sz="1600" b="1" u="sng" dirty="0">
                <a:latin typeface="Meiryo UI" panose="020B0604030504040204" pitchFamily="50" charset="-128"/>
                <a:ea typeface="Meiryo UI" panose="020B0604030504040204" pitchFamily="50" charset="-128"/>
                <a:cs typeface="Times New Roman" panose="02020603050405020304" pitchFamily="18" charset="0"/>
              </a:rPr>
              <a:t>る</a:t>
            </a: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自動</a:t>
            </a:r>
            <a:r>
              <a:rPr lang="ja-JP" altLang="en-US" sz="1600" b="1" u="sng" smtClean="0">
                <a:latin typeface="Meiryo UI" panose="020B0604030504040204" pitchFamily="50" charset="-128"/>
                <a:ea typeface="Meiryo UI" panose="020B0604030504040204" pitchFamily="50" charset="-128"/>
                <a:cs typeface="Times New Roman" panose="02020603050405020304" pitchFamily="18" charset="0"/>
              </a:rPr>
              <a:t>運転</a:t>
            </a:r>
            <a:r>
              <a:rPr lang="ja-JP" altLang="en-US" sz="1600" b="1" u="sng" smtClean="0">
                <a:latin typeface="Meiryo UI" panose="020B0604030504040204" pitchFamily="50" charset="-128"/>
                <a:ea typeface="Meiryo UI" panose="020B0604030504040204" pitchFamily="50" charset="-128"/>
                <a:cs typeface="Times New Roman" panose="02020603050405020304" pitchFamily="18" charset="0"/>
              </a:rPr>
              <a:t>実証実験</a:t>
            </a:r>
            <a:r>
              <a:rPr lang="ja-JP" altLang="ja-JP" sz="1600" b="1" u="sng" smtClean="0">
                <a:latin typeface="Meiryo UI" panose="020B0604030504040204" pitchFamily="50" charset="-128"/>
                <a:ea typeface="Meiryo UI" panose="020B0604030504040204" pitchFamily="50" charset="-128"/>
                <a:cs typeface="Times New Roman" panose="02020603050405020304" pitchFamily="18" charset="0"/>
              </a:rPr>
              <a:t>に</a:t>
            </a:r>
            <a:r>
              <a:rPr lang="ja-JP" altLang="en-US" sz="1600" b="1" u="sng" dirty="0" smtClean="0">
                <a:latin typeface="Meiryo UI" panose="020B0604030504040204" pitchFamily="50" charset="-128"/>
                <a:ea typeface="Meiryo UI" panose="020B0604030504040204" pitchFamily="50" charset="-128"/>
                <a:cs typeface="Times New Roman" panose="02020603050405020304" pitchFamily="18" charset="0"/>
              </a:rPr>
              <a:t>関する</a:t>
            </a:r>
            <a:r>
              <a:rPr lang="ja-JP" altLang="ja-JP" sz="1600" b="1" u="sng" dirty="0" smtClean="0">
                <a:latin typeface="Meiryo UI" panose="020B0604030504040204" pitchFamily="50" charset="-128"/>
                <a:ea typeface="Meiryo UI" panose="020B0604030504040204" pitchFamily="50" charset="-128"/>
                <a:cs typeface="Times New Roman" panose="02020603050405020304" pitchFamily="18" charset="0"/>
              </a:rPr>
              <a:t>提案書</a:t>
            </a:r>
            <a:endParaRPr lang="ja-JP" altLang="ja-JP" sz="1600" b="1" u="sng" dirty="0">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nvPr>
        </p:nvGraphicFramePr>
        <p:xfrm>
          <a:off x="313348" y="671320"/>
          <a:ext cx="9328638" cy="1384289"/>
        </p:xfrm>
        <a:graphic>
          <a:graphicData uri="http://schemas.openxmlformats.org/drawingml/2006/table">
            <a:tbl>
              <a:tblPr firstRow="1" firstCol="1" bandRow="1"/>
              <a:tblGrid>
                <a:gridCol w="636221">
                  <a:extLst>
                    <a:ext uri="{9D8B030D-6E8A-4147-A177-3AD203B41FA5}">
                      <a16:colId xmlns:a16="http://schemas.microsoft.com/office/drawing/2014/main" val="2344867577"/>
                    </a:ext>
                  </a:extLst>
                </a:gridCol>
                <a:gridCol w="1002323">
                  <a:extLst>
                    <a:ext uri="{9D8B030D-6E8A-4147-A177-3AD203B41FA5}">
                      <a16:colId xmlns:a16="http://schemas.microsoft.com/office/drawing/2014/main" val="2790046410"/>
                    </a:ext>
                  </a:extLst>
                </a:gridCol>
                <a:gridCol w="3376246">
                  <a:extLst>
                    <a:ext uri="{9D8B030D-6E8A-4147-A177-3AD203B41FA5}">
                      <a16:colId xmlns:a16="http://schemas.microsoft.com/office/drawing/2014/main" val="1485405583"/>
                    </a:ext>
                  </a:extLst>
                </a:gridCol>
                <a:gridCol w="861646">
                  <a:extLst>
                    <a:ext uri="{9D8B030D-6E8A-4147-A177-3AD203B41FA5}">
                      <a16:colId xmlns:a16="http://schemas.microsoft.com/office/drawing/2014/main" val="2314475505"/>
                    </a:ext>
                  </a:extLst>
                </a:gridCol>
                <a:gridCol w="3452202">
                  <a:extLst>
                    <a:ext uri="{9D8B030D-6E8A-4147-A177-3AD203B41FA5}">
                      <a16:colId xmlns:a16="http://schemas.microsoft.com/office/drawing/2014/main" val="2442213032"/>
                    </a:ext>
                  </a:extLst>
                </a:gridCol>
              </a:tblGrid>
              <a:tr h="370597">
                <a:tc rowSpan="5">
                  <a:txBody>
                    <a:bodyPr/>
                    <a:lstStyle/>
                    <a:p>
                      <a:pPr algn="just">
                        <a:lnSpc>
                          <a:spcPts val="12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提案者</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事業者</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名</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gridSpan="3">
                  <a:txBody>
                    <a:bodyPr/>
                    <a:lstStyle/>
                    <a:p>
                      <a:pPr algn="just">
                        <a:spcAft>
                          <a:spcPts val="0"/>
                        </a:spcAft>
                      </a:pP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複数</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の事業者による応募</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の場合は、全て</a:t>
                      </a:r>
                      <a:r>
                        <a:rPr lang="ja-JP" altLang="en-US" sz="1050" kern="100" dirty="0" smtClean="0">
                          <a:effectLst/>
                          <a:latin typeface="Meiryo UI" panose="020B0604030504040204" pitchFamily="50" charset="-128"/>
                          <a:ea typeface="Meiryo UI" panose="020B0604030504040204" pitchFamily="50" charset="-128"/>
                          <a:cs typeface="Times New Roman" panose="02020603050405020304" pitchFamily="18" charset="0"/>
                        </a:rPr>
                        <a:t>の事業者を</a:t>
                      </a:r>
                      <a:r>
                        <a:rPr lang="ja-JP" altLang="en-US" sz="1050" kern="100" dirty="0">
                          <a:effectLst/>
                          <a:latin typeface="Meiryo UI" panose="020B0604030504040204" pitchFamily="50" charset="-128"/>
                          <a:ea typeface="Meiryo UI" panose="020B0604030504040204" pitchFamily="50" charset="-128"/>
                          <a:cs typeface="Times New Roman" panose="02020603050405020304" pitchFamily="18" charset="0"/>
                        </a:rPr>
                        <a:t>記載して下さい。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4895119"/>
                  </a:ext>
                </a:extLst>
              </a:tr>
              <a:tr h="253423">
                <a:tc vMerge="1">
                  <a:txBody>
                    <a:bodyPr/>
                    <a:lstStyle/>
                    <a:p>
                      <a:endParaRPr kumimoji="1" lang="ja-JP" altLang="en-US"/>
                    </a:p>
                  </a:txBody>
                  <a:tcPr/>
                </a:tc>
                <a:tc rowSpan="2">
                  <a:txBody>
                    <a:bodyPr/>
                    <a:lstStyle/>
                    <a:p>
                      <a:pPr algn="just">
                        <a:spcAft>
                          <a:spcPts val="0"/>
                        </a:spcAft>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窓口</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担当者①</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電話番号</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endParaRPr 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9129432"/>
                  </a:ext>
                </a:extLst>
              </a:tr>
              <a:tr h="253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E</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メール</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09825"/>
                  </a:ext>
                </a:extLst>
              </a:tr>
              <a:tr h="253423">
                <a:tc vMerge="1">
                  <a:txBody>
                    <a:bodyPr/>
                    <a:lstStyle/>
                    <a:p>
                      <a:endParaRPr kumimoji="1" lang="ja-JP" altLang="en-US"/>
                    </a:p>
                  </a:txBody>
                  <a:tcPr/>
                </a:tc>
                <a:tc rowSpan="2">
                  <a:txBody>
                    <a:bodyPr/>
                    <a:lstStyle/>
                    <a:p>
                      <a:pPr algn="just">
                        <a:spcAft>
                          <a:spcPts val="0"/>
                        </a:spcAft>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窓口</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担当者</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②</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rowSpan="2">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電話番号</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682888"/>
                  </a:ext>
                </a:extLst>
              </a:tr>
              <a:tr h="2534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E</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メール</a:t>
                      </a: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4320494"/>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854349618"/>
              </p:ext>
            </p:extLst>
          </p:nvPr>
        </p:nvGraphicFramePr>
        <p:xfrm>
          <a:off x="313348" y="2433139"/>
          <a:ext cx="9328638" cy="4266886"/>
        </p:xfrm>
        <a:graphic>
          <a:graphicData uri="http://schemas.openxmlformats.org/drawingml/2006/table">
            <a:tbl>
              <a:tblPr firstRow="1" firstCol="1" bandRow="1"/>
              <a:tblGrid>
                <a:gridCol w="9328638">
                  <a:extLst>
                    <a:ext uri="{9D8B030D-6E8A-4147-A177-3AD203B41FA5}">
                      <a16:colId xmlns:a16="http://schemas.microsoft.com/office/drawing/2014/main" val="2428030708"/>
                    </a:ext>
                  </a:extLst>
                </a:gridCol>
              </a:tblGrid>
              <a:tr h="299311">
                <a:tc>
                  <a:txBody>
                    <a:bodyPr/>
                    <a:lstStyle/>
                    <a:p>
                      <a:pPr algn="l">
                        <a:lnSpc>
                          <a:spcPct val="100000"/>
                        </a:lnSpc>
                        <a:spcAft>
                          <a:spcPts val="0"/>
                        </a:spcAft>
                      </a:pP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本</a:t>
                      </a:r>
                      <a:r>
                        <a:rPr lang="zh-TW"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100" kern="100" dirty="0" smtClean="0">
                          <a:effectLst/>
                          <a:latin typeface="Meiryo UI" panose="020B0604030504040204" pitchFamily="50" charset="-128"/>
                          <a:ea typeface="Meiryo UI" panose="020B0604030504040204" pitchFamily="50" charset="-128"/>
                          <a:cs typeface="Times New Roman" panose="02020603050405020304" pitchFamily="18" charset="0"/>
                        </a:rPr>
                        <a:t>の概要</a:t>
                      </a:r>
                    </a:p>
                  </a:txBody>
                  <a:tcPr marL="49029" marR="4902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541059922"/>
                  </a:ext>
                </a:extLst>
              </a:tr>
              <a:tr h="3967575">
                <a:tc>
                  <a:txBody>
                    <a:bodyPr/>
                    <a:lstStyle/>
                    <a:p>
                      <a:pPr algn="l">
                        <a:lnSpc>
                          <a:spcPct val="100000"/>
                        </a:lnSpc>
                        <a:spcAft>
                          <a:spcPts val="0"/>
                        </a:spcAft>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029" marR="49029"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95556160"/>
                  </a:ext>
                </a:extLst>
              </a:tr>
            </a:tbl>
          </a:graphicData>
        </a:graphic>
      </p:graphicFrame>
      <p:sp>
        <p:nvSpPr>
          <p:cNvPr id="8"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1</a:t>
            </a:fld>
            <a:endParaRPr kumimoji="1" lang="ja-JP" altLang="en-US"/>
          </a:p>
        </p:txBody>
      </p:sp>
      <p:sp>
        <p:nvSpPr>
          <p:cNvPr id="9" name="Rectangle 7"/>
          <p:cNvSpPr>
            <a:spLocks noChangeArrowheads="1"/>
          </p:cNvSpPr>
          <p:nvPr/>
        </p:nvSpPr>
        <p:spPr bwMode="auto">
          <a:xfrm>
            <a:off x="309840" y="361903"/>
            <a:ext cx="903500"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ja-JP" altLang="en-US" sz="1200" u="sng" dirty="0">
                <a:latin typeface="Meiryo UI" panose="020B0604030504040204" pitchFamily="50" charset="-128"/>
                <a:ea typeface="Meiryo UI" panose="020B0604030504040204" pitchFamily="50" charset="-128"/>
                <a:cs typeface="Times New Roman" panose="02020603050405020304" pitchFamily="18" charset="0"/>
              </a:rPr>
              <a:t>基本情報</a:t>
            </a:r>
            <a:endParaRPr kumimoji="0" lang="ja-JP" altLang="ja-JP" sz="3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 name="Rectangle 7"/>
          <p:cNvSpPr>
            <a:spLocks noChangeArrowheads="1"/>
          </p:cNvSpPr>
          <p:nvPr/>
        </p:nvSpPr>
        <p:spPr bwMode="auto">
          <a:xfrm>
            <a:off x="297689" y="2072284"/>
            <a:ext cx="1015721"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Ⅰ</a:t>
            </a:r>
            <a:r>
              <a:rPr kumimoji="0" lang="ja-JP" altLang="en-US"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ja-JP" sz="1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概要</a:t>
            </a:r>
            <a:endParaRPr kumimoji="0" lang="ja-JP" altLang="ja-JP" sz="32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 name="Rectangle 7"/>
          <p:cNvSpPr>
            <a:spLocks noChangeArrowheads="1"/>
          </p:cNvSpPr>
          <p:nvPr/>
        </p:nvSpPr>
        <p:spPr bwMode="auto">
          <a:xfrm>
            <a:off x="8500532" y="138610"/>
            <a:ext cx="1117293"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Ⅰ</a:t>
            </a:r>
            <a:r>
              <a:rPr kumimoji="0" lang="ja-JP" altLang="en-US"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ja-JP" sz="14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概要</a:t>
            </a:r>
            <a:endParaRPr kumimoji="0" lang="ja-JP" altLang="ja-JP" sz="3600" b="0" i="0" u="sng"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Rectangle 1"/>
          <p:cNvSpPr>
            <a:spLocks noChangeArrowheads="1"/>
          </p:cNvSpPr>
          <p:nvPr/>
        </p:nvSpPr>
        <p:spPr bwMode="auto">
          <a:xfrm>
            <a:off x="297689" y="2770538"/>
            <a:ext cx="8947248"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Bef>
                <a:spcPct val="0"/>
              </a:spcBef>
              <a:spcAft>
                <a:spcPct val="0"/>
              </a:spcAft>
            </a:pPr>
            <a:r>
              <a:rPr lang="en-US" altLang="ja-JP" sz="110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本</a:t>
            </a:r>
            <a:r>
              <a:rPr lang="zh-TW" altLang="en-US" sz="1100" kern="1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100" dirty="0" smtClean="0">
                <a:latin typeface="Meiryo UI" panose="020B0604030504040204" pitchFamily="50" charset="-128"/>
                <a:ea typeface="Meiryo UI" panose="020B0604030504040204" pitchFamily="50" charset="-128"/>
              </a:rPr>
              <a:t>の概要を</a:t>
            </a:r>
            <a:r>
              <a:rPr lang="ja-JP" altLang="en-US" sz="1100" dirty="0">
                <a:latin typeface="Meiryo UI" panose="020B0604030504040204" pitchFamily="50" charset="-128"/>
                <a:ea typeface="Meiryo UI" panose="020B0604030504040204" pitchFamily="50" charset="-128"/>
              </a:rPr>
              <a:t>記載</a:t>
            </a:r>
            <a:r>
              <a:rPr lang="ja-JP" altLang="en-US" sz="1100" dirty="0" smtClean="0">
                <a:latin typeface="Meiryo UI" panose="020B0604030504040204" pitchFamily="50" charset="-128"/>
                <a:ea typeface="Meiryo UI" panose="020B0604030504040204" pitchFamily="50" charset="-128"/>
              </a:rPr>
              <a:t>してください。</a:t>
            </a:r>
            <a:endParaRPr kumimoji="0" lang="ja-JP"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1443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48474591"/>
              </p:ext>
            </p:extLst>
          </p:nvPr>
        </p:nvGraphicFramePr>
        <p:xfrm>
          <a:off x="284896" y="389674"/>
          <a:ext cx="9351474" cy="4084077"/>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227931">
                <a:tc>
                  <a:txBody>
                    <a:bodyPr/>
                    <a:lstStyle/>
                    <a:p>
                      <a:pPr algn="just">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事業内容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444203">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〇運行場所</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運行ルートについて地図等も活用しながら記載してください。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走行距離・走行箇所ごとの自動運転レベルについても地図内に記載してください。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複数エリアを提案する場合は、図表等をそれぞれ記載してください。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1420745">
                <a:tc>
                  <a:txBody>
                    <a:bodyPr/>
                    <a:lstStyle/>
                    <a:p>
                      <a:pPr algn="just">
                        <a:lnSpc>
                          <a:spcPts val="1200"/>
                        </a:lnSpc>
                        <a:spcAft>
                          <a:spcPts val="0"/>
                        </a:spcAft>
                      </a:pP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○運行期間</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r h="454201">
                <a:tc>
                  <a:txBody>
                    <a:bodyPr/>
                    <a:lstStyle/>
                    <a:p>
                      <a:pPr algn="just">
                        <a:lnSpc>
                          <a:spcPts val="1200"/>
                        </a:lnSpc>
                        <a:spcAft>
                          <a:spcPts val="0"/>
                        </a:spcAft>
                      </a:pPr>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運行時間帯・頻度</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r h="381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運行方式</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路線バス・デマンドバス等、運行方式について記載してください。</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286075"/>
                  </a:ext>
                </a:extLst>
              </a:tr>
              <a:tr h="381000">
                <a:tc>
                  <a:txBody>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lang="ja-JP"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運行者</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4295635"/>
                  </a:ext>
                </a:extLst>
              </a:tr>
            </a:tbl>
          </a:graphicData>
        </a:graphic>
      </p:graphicFrame>
      <p:sp>
        <p:nvSpPr>
          <p:cNvPr id="6" name="スライド番号プレースホルダー 1"/>
          <p:cNvSpPr>
            <a:spLocks noGrp="1"/>
          </p:cNvSpPr>
          <p:nvPr>
            <p:ph type="sldNum" sz="quarter" idx="12"/>
          </p:nvPr>
        </p:nvSpPr>
        <p:spPr>
          <a:xfrm>
            <a:off x="7605295" y="6525349"/>
            <a:ext cx="2311400" cy="365125"/>
          </a:xfrm>
        </p:spPr>
        <p:txBody>
          <a:bodyPr/>
          <a:lstStyle/>
          <a:p>
            <a:fld id="{D9550142-B990-490A-A107-ED7302A7FD52}" type="slidenum">
              <a:rPr kumimoji="1" lang="ja-JP" altLang="en-US" smtClean="0"/>
              <a:t>2</a:t>
            </a:fld>
            <a:endParaRPr kumimoji="1" lang="ja-JP" altLang="en-US"/>
          </a:p>
        </p:txBody>
      </p:sp>
      <p:sp>
        <p:nvSpPr>
          <p:cNvPr id="8" name="タイトル 2"/>
          <p:cNvSpPr txBox="1">
            <a:spLocks/>
          </p:cNvSpPr>
          <p:nvPr/>
        </p:nvSpPr>
        <p:spPr>
          <a:xfrm>
            <a:off x="8239486" y="-52642"/>
            <a:ext cx="1396884" cy="3982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smtClean="0">
                <a:latin typeface="Meiryo UI" panose="020B0604030504040204" pitchFamily="50" charset="-128"/>
                <a:ea typeface="Meiryo UI" panose="020B0604030504040204" pitchFamily="50" charset="-128"/>
              </a:rPr>
              <a:t>Ⅱ</a:t>
            </a:r>
            <a:r>
              <a:rPr lang="ja-JP" altLang="en-US" sz="1400" u="sng" dirty="0" smtClean="0">
                <a:latin typeface="Meiryo UI" panose="020B0604030504040204" pitchFamily="50" charset="-128"/>
                <a:ea typeface="Meiryo UI" panose="020B0604030504040204" pitchFamily="50" charset="-128"/>
              </a:rPr>
              <a:t>事業内容</a:t>
            </a:r>
            <a:endParaRPr lang="ja-JP" altLang="en-US" sz="1400" u="sng" dirty="0">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51961624"/>
              </p:ext>
            </p:extLst>
          </p:nvPr>
        </p:nvGraphicFramePr>
        <p:xfrm>
          <a:off x="1384300" y="1608666"/>
          <a:ext cx="5464175" cy="900000"/>
        </p:xfrm>
        <a:graphic>
          <a:graphicData uri="http://schemas.openxmlformats.org/drawingml/2006/table">
            <a:tbl>
              <a:tblPr firstRow="1" bandRow="1">
                <a:tableStyleId>{5C22544A-7EE6-4342-B048-85BDC9FD1C3A}</a:tableStyleId>
              </a:tblPr>
              <a:tblGrid>
                <a:gridCol w="1120775">
                  <a:extLst>
                    <a:ext uri="{9D8B030D-6E8A-4147-A177-3AD203B41FA5}">
                      <a16:colId xmlns:a16="http://schemas.microsoft.com/office/drawing/2014/main" val="2252187130"/>
                    </a:ext>
                  </a:extLst>
                </a:gridCol>
                <a:gridCol w="4343400">
                  <a:extLst>
                    <a:ext uri="{9D8B030D-6E8A-4147-A177-3AD203B41FA5}">
                      <a16:colId xmlns:a16="http://schemas.microsoft.com/office/drawing/2014/main" val="3859628470"/>
                    </a:ext>
                  </a:extLst>
                </a:gridCol>
              </a:tblGrid>
              <a:tr h="180000">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運行内容</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運行期間・運行日数</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971790435"/>
                  </a:ext>
                </a:extLst>
              </a:tr>
              <a:tr h="180000">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準備運行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91680326"/>
                  </a:ext>
                </a:extLst>
              </a:tr>
              <a:tr h="180000">
                <a:tc>
                  <a:txBody>
                    <a:bodyPr/>
                    <a:lstStyle/>
                    <a:p>
                      <a:pPr algn="l" fontAlgn="ctr"/>
                      <a:r>
                        <a:rPr lang="zh-TW" altLang="en-US" sz="1000" b="0" i="0" u="none" strike="noStrike">
                          <a:solidFill>
                            <a:srgbClr val="000000"/>
                          </a:solidFill>
                          <a:effectLst/>
                          <a:latin typeface="游ゴシック" panose="020B0400000000000000" pitchFamily="50" charset="-128"/>
                          <a:ea typeface="游ゴシック" panose="020B0400000000000000" pitchFamily="50" charset="-128"/>
                        </a:rPr>
                        <a:t>関係者試乗運行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40784192"/>
                  </a:ext>
                </a:extLst>
              </a:tr>
              <a:tr h="180000">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一般運行等</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0178316"/>
                  </a:ext>
                </a:extLst>
              </a:tr>
              <a:tr h="180000">
                <a:tc>
                  <a:txBody>
                    <a:bodyPr/>
                    <a:lstStyle/>
                    <a:p>
                      <a:pPr algn="l"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その他運行</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0694013"/>
                  </a:ext>
                </a:extLst>
              </a:tr>
            </a:tbl>
          </a:graphicData>
        </a:graphic>
      </p:graphicFrame>
    </p:spTree>
    <p:extLst>
      <p:ext uri="{BB962C8B-B14F-4D97-AF65-F5344CB8AC3E}">
        <p14:creationId xmlns:p14="http://schemas.microsoft.com/office/powerpoint/2010/main" val="386388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85144315"/>
              </p:ext>
            </p:extLst>
          </p:nvPr>
        </p:nvGraphicFramePr>
        <p:xfrm>
          <a:off x="284896" y="389673"/>
          <a:ext cx="9351474" cy="4739845"/>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325097">
                <a:tc>
                  <a:txBody>
                    <a:bodyPr/>
                    <a:lstStyle/>
                    <a:p>
                      <a:pPr algn="just">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事業内容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1738942">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〇自動運転車両の特徴</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車種が決まっている場合は、車両スペック等を記載してください。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1304206">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〇安全確保策</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乗客・周辺歩行者や車両の安全性を確保するための方策がある場合は記載してください。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9230848"/>
                  </a:ext>
                </a:extLst>
              </a:tr>
              <a:tr h="647826">
                <a:tc>
                  <a:txBody>
                    <a:bodyPr/>
                    <a:lstStyle/>
                    <a:p>
                      <a:pPr algn="just">
                        <a:lnSpc>
                          <a:spcPts val="1200"/>
                        </a:lnSpc>
                        <a:spcAft>
                          <a:spcPts val="0"/>
                        </a:spcAft>
                      </a:pPr>
                      <a:r>
                        <a:rPr 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事業実績</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類似事業の実績がある場合は、事業名、事業年度等を簡潔に記載してください。</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8039763"/>
                  </a:ext>
                </a:extLst>
              </a:tr>
            </a:tbl>
          </a:graphicData>
        </a:graphic>
      </p:graphicFrame>
      <p:sp>
        <p:nvSpPr>
          <p:cNvPr id="6" name="タイトル 2"/>
          <p:cNvSpPr txBox="1">
            <a:spLocks/>
          </p:cNvSpPr>
          <p:nvPr/>
        </p:nvSpPr>
        <p:spPr>
          <a:xfrm>
            <a:off x="8239486" y="-52642"/>
            <a:ext cx="1396884" cy="3982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smtClean="0">
                <a:latin typeface="Meiryo UI" panose="020B0604030504040204" pitchFamily="50" charset="-128"/>
                <a:ea typeface="Meiryo UI" panose="020B0604030504040204" pitchFamily="50" charset="-128"/>
              </a:rPr>
              <a:t>Ⅱ</a:t>
            </a:r>
            <a:r>
              <a:rPr lang="ja-JP" altLang="en-US" sz="1400" u="sng" dirty="0" smtClean="0">
                <a:latin typeface="Meiryo UI" panose="020B0604030504040204" pitchFamily="50" charset="-128"/>
                <a:ea typeface="Meiryo UI" panose="020B0604030504040204" pitchFamily="50" charset="-128"/>
              </a:rPr>
              <a:t>事業内容</a:t>
            </a:r>
            <a:endParaRPr lang="ja-JP" altLang="en-US" sz="14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5454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691134375"/>
              </p:ext>
            </p:extLst>
          </p:nvPr>
        </p:nvGraphicFramePr>
        <p:xfrm>
          <a:off x="284896" y="389674"/>
          <a:ext cx="9351474" cy="4805781"/>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227931">
                <a:tc>
                  <a:txBody>
                    <a:bodyPr/>
                    <a:lstStyle/>
                    <a:p>
                      <a:pPr algn="just">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事業内容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3663450">
                <a:tc>
                  <a:txBody>
                    <a:bodyPr/>
                    <a:lstStyle/>
                    <a:p>
                      <a:pPr algn="just">
                        <a:lnSpc>
                          <a:spcPts val="1200"/>
                        </a:lnSpc>
                        <a:spcAft>
                          <a:spcPts val="0"/>
                        </a:spcAft>
                      </a:pP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○費用</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※2024</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年度の支出について、初期費用・ランニング費用の双方に金額を記載してください。</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か月（</a:t>
                      </a: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日）あたり金額を記載してください。（</a:t>
                      </a: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か月で算出が難しい場合は、運行期間を明示すること。）</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初期費用の車両費の備考欄にはリース（賃貸借）・購入の別を記載してください。</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r h="576580">
                <a:tc>
                  <a:txBody>
                    <a:bodyPr/>
                    <a:lstStyle/>
                    <a:p>
                      <a:pPr algn="just">
                        <a:lnSpc>
                          <a:spcPts val="1200"/>
                        </a:lnSpc>
                        <a:spcAft>
                          <a:spcPts val="0"/>
                        </a:spcAft>
                      </a:pPr>
                      <a:r>
                        <a:rPr lang="ja-JP"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〇</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収支計画</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収入拡大策・費用削減策がある場合は、簡潔に記載してください。</a:t>
                      </a:r>
                      <a:endParaRPr lang="ja-JP"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3041814"/>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418208754"/>
              </p:ext>
            </p:extLst>
          </p:nvPr>
        </p:nvGraphicFramePr>
        <p:xfrm>
          <a:off x="2172015" y="1436914"/>
          <a:ext cx="5561970" cy="2744388"/>
        </p:xfrm>
        <a:graphic>
          <a:graphicData uri="http://schemas.openxmlformats.org/drawingml/2006/table">
            <a:tbl>
              <a:tblPr>
                <a:tableStyleId>{5C22544A-7EE6-4342-B048-85BDC9FD1C3A}</a:tableStyleId>
              </a:tblPr>
              <a:tblGrid>
                <a:gridCol w="457901">
                  <a:extLst>
                    <a:ext uri="{9D8B030D-6E8A-4147-A177-3AD203B41FA5}">
                      <a16:colId xmlns:a16="http://schemas.microsoft.com/office/drawing/2014/main" val="2961781724"/>
                    </a:ext>
                  </a:extLst>
                </a:gridCol>
                <a:gridCol w="1868236">
                  <a:extLst>
                    <a:ext uri="{9D8B030D-6E8A-4147-A177-3AD203B41FA5}">
                      <a16:colId xmlns:a16="http://schemas.microsoft.com/office/drawing/2014/main" val="3377300879"/>
                    </a:ext>
                  </a:extLst>
                </a:gridCol>
                <a:gridCol w="1125700">
                  <a:extLst>
                    <a:ext uri="{9D8B030D-6E8A-4147-A177-3AD203B41FA5}">
                      <a16:colId xmlns:a16="http://schemas.microsoft.com/office/drawing/2014/main" val="1183611065"/>
                    </a:ext>
                  </a:extLst>
                </a:gridCol>
                <a:gridCol w="2110133">
                  <a:extLst>
                    <a:ext uri="{9D8B030D-6E8A-4147-A177-3AD203B41FA5}">
                      <a16:colId xmlns:a16="http://schemas.microsoft.com/office/drawing/2014/main" val="549678922"/>
                    </a:ext>
                  </a:extLst>
                </a:gridCol>
              </a:tblGrid>
              <a:tr h="228699">
                <a:tc gridSpan="2">
                  <a:txBody>
                    <a:bodyPr/>
                    <a:lstStyle/>
                    <a:p>
                      <a:pPr algn="ctr" fontAlgn="ctr"/>
                      <a:r>
                        <a:rPr lang="ja-JP" altLang="en-US" sz="900" u="none" strike="noStrike" dirty="0">
                          <a:effectLst/>
                        </a:rPr>
                        <a:t>支出項目</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hMerge="1">
                  <a:txBody>
                    <a:bodyPr/>
                    <a:lstStyle/>
                    <a:p>
                      <a:endParaRPr kumimoji="1" lang="ja-JP" altLang="en-US"/>
                    </a:p>
                  </a:txBody>
                  <a:tcPr/>
                </a:tc>
                <a:tc>
                  <a:txBody>
                    <a:bodyPr/>
                    <a:lstStyle/>
                    <a:p>
                      <a:pPr algn="ctr" fontAlgn="ctr"/>
                      <a:r>
                        <a:rPr lang="ja-JP" altLang="en-US" sz="900" u="none" strike="noStrike" dirty="0" smtClean="0">
                          <a:effectLst/>
                        </a:rPr>
                        <a:t>金額（千円）</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ja-JP" altLang="en-US" sz="900" u="none" strike="noStrike" dirty="0">
                          <a:effectLst/>
                        </a:rPr>
                        <a:t>備考</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726462622"/>
                  </a:ext>
                </a:extLst>
              </a:tr>
              <a:tr h="228699">
                <a:tc rowSpan="5">
                  <a:txBody>
                    <a:bodyPr/>
                    <a:lstStyle/>
                    <a:p>
                      <a:pPr algn="ctr" fontAlgn="ctr"/>
                      <a:r>
                        <a:rPr lang="ja-JP" altLang="en-US" sz="900" u="none" strike="noStrike" dirty="0">
                          <a:effectLst/>
                        </a:rPr>
                        <a:t>初期費用</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車両費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en-US" altLang="ja-JP" sz="900" u="none" strike="noStrike" dirty="0" smtClean="0">
                        <a:effectLst/>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2622504"/>
                  </a:ext>
                </a:extLst>
              </a:tr>
              <a:tr h="228699">
                <a:tc vMerge="1">
                  <a:txBody>
                    <a:bodyPr/>
                    <a:lstStyle/>
                    <a:p>
                      <a:endParaRPr kumimoji="1" lang="ja-JP" altLang="en-US"/>
                    </a:p>
                  </a:txBody>
                  <a:tcPr/>
                </a:tc>
                <a:tc>
                  <a:txBody>
                    <a:bodyPr/>
                    <a:lstStyle/>
                    <a:p>
                      <a:pPr algn="l" fontAlgn="ctr"/>
                      <a:r>
                        <a:rPr lang="ja-JP" altLang="en-US" sz="900" u="none" strike="noStrike" dirty="0">
                          <a:effectLst/>
                        </a:rPr>
                        <a:t>システム関連費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3560605"/>
                  </a:ext>
                </a:extLst>
              </a:tr>
              <a:tr h="228699">
                <a:tc vMerge="1">
                  <a:txBody>
                    <a:bodyPr/>
                    <a:lstStyle/>
                    <a:p>
                      <a:endParaRPr kumimoji="1" lang="ja-JP" altLang="en-US"/>
                    </a:p>
                  </a:txBody>
                  <a:tcPr/>
                </a:tc>
                <a:tc>
                  <a:txBody>
                    <a:bodyPr/>
                    <a:lstStyle/>
                    <a:p>
                      <a:pPr algn="l" fontAlgn="ctr"/>
                      <a:r>
                        <a:rPr lang="ja-JP" altLang="en-US" sz="900" u="none" strike="noStrike" dirty="0">
                          <a:effectLst/>
                        </a:rPr>
                        <a:t>設備関連費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53294265"/>
                  </a:ext>
                </a:extLst>
              </a:tr>
              <a:tr h="228699">
                <a:tc vMerge="1">
                  <a:txBody>
                    <a:bodyPr/>
                    <a:lstStyle/>
                    <a:p>
                      <a:endParaRPr kumimoji="1" lang="ja-JP" altLang="en-US"/>
                    </a:p>
                  </a:txBody>
                  <a:tcPr/>
                </a:tc>
                <a:tc>
                  <a:txBody>
                    <a:bodyPr/>
                    <a:lstStyle/>
                    <a:p>
                      <a:pPr algn="l" fontAlgn="ctr"/>
                      <a:r>
                        <a:rPr lang="ja-JP" altLang="en-US" sz="900" u="none" strike="noStrike" dirty="0">
                          <a:effectLst/>
                        </a:rPr>
                        <a:t>リスクアセスメント関連費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4870965"/>
                  </a:ext>
                </a:extLst>
              </a:tr>
              <a:tr h="228699">
                <a:tc vMerge="1">
                  <a:txBody>
                    <a:bodyPr/>
                    <a:lstStyle/>
                    <a:p>
                      <a:endParaRPr kumimoji="1" lang="ja-JP" altLang="en-US"/>
                    </a:p>
                  </a:txBody>
                  <a:tcPr/>
                </a:tc>
                <a:tc>
                  <a:txBody>
                    <a:bodyPr/>
                    <a:lstStyle/>
                    <a:p>
                      <a:pPr algn="l" fontAlgn="ctr"/>
                      <a:r>
                        <a:rPr lang="ja-JP" altLang="en-US" sz="900" u="none" strike="noStrike" dirty="0">
                          <a:effectLst/>
                        </a:rPr>
                        <a:t>労務費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7858374"/>
                  </a:ext>
                </a:extLst>
              </a:tr>
              <a:tr h="228699">
                <a:tc rowSpan="6">
                  <a:txBody>
                    <a:bodyPr/>
                    <a:lstStyle/>
                    <a:p>
                      <a:pPr algn="ctr" fontAlgn="ctr"/>
                      <a:r>
                        <a:rPr lang="ja-JP" altLang="en-US" sz="900" u="none" strike="noStrike" dirty="0">
                          <a:effectLst/>
                        </a:rPr>
                        <a:t>ランニング費用</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車両費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6652433"/>
                  </a:ext>
                </a:extLst>
              </a:tr>
              <a:tr h="228699">
                <a:tc vMerge="1">
                  <a:txBody>
                    <a:bodyPr/>
                    <a:lstStyle/>
                    <a:p>
                      <a:endParaRPr kumimoji="1" lang="ja-JP" altLang="en-US"/>
                    </a:p>
                  </a:txBody>
                  <a:tcPr/>
                </a:tc>
                <a:tc>
                  <a:txBody>
                    <a:bodyPr/>
                    <a:lstStyle/>
                    <a:p>
                      <a:pPr algn="l" fontAlgn="ctr"/>
                      <a:r>
                        <a:rPr lang="ja-JP" altLang="en-US" sz="900" u="none" strike="noStrike" dirty="0">
                          <a:effectLst/>
                        </a:rPr>
                        <a:t>車両関連費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6967891"/>
                  </a:ext>
                </a:extLst>
              </a:tr>
              <a:tr h="228699">
                <a:tc vMerge="1">
                  <a:txBody>
                    <a:bodyPr/>
                    <a:lstStyle/>
                    <a:p>
                      <a:endParaRPr kumimoji="1" lang="ja-JP" altLang="en-US"/>
                    </a:p>
                  </a:txBody>
                  <a:tcPr/>
                </a:tc>
                <a:tc>
                  <a:txBody>
                    <a:bodyPr/>
                    <a:lstStyle/>
                    <a:p>
                      <a:pPr algn="l" fontAlgn="ctr"/>
                      <a:r>
                        <a:rPr lang="ja-JP" altLang="en-US" sz="900" u="none" strike="noStrike" dirty="0">
                          <a:effectLst/>
                        </a:rPr>
                        <a:t>システム関連費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4383645"/>
                  </a:ext>
                </a:extLst>
              </a:tr>
              <a:tr h="228699">
                <a:tc vMerge="1">
                  <a:txBody>
                    <a:bodyPr/>
                    <a:lstStyle/>
                    <a:p>
                      <a:endParaRPr kumimoji="1" lang="ja-JP" altLang="en-US"/>
                    </a:p>
                  </a:txBody>
                  <a:tcPr/>
                </a:tc>
                <a:tc>
                  <a:txBody>
                    <a:bodyPr/>
                    <a:lstStyle/>
                    <a:p>
                      <a:pPr algn="l" fontAlgn="ctr"/>
                      <a:r>
                        <a:rPr lang="ja-JP" altLang="en-US" sz="900" u="none" strike="noStrike" dirty="0">
                          <a:effectLst/>
                        </a:rPr>
                        <a:t>設備関連費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a:effectLst/>
                        </a:rPr>
                        <a:t>　</a:t>
                      </a:r>
                      <a:endParaRPr lang="ja-JP" altLang="en-US" sz="9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1351638"/>
                  </a:ext>
                </a:extLst>
              </a:tr>
              <a:tr h="228699">
                <a:tc vMerge="1">
                  <a:txBody>
                    <a:bodyPr/>
                    <a:lstStyle/>
                    <a:p>
                      <a:endParaRPr kumimoji="1" lang="ja-JP" altLang="en-US"/>
                    </a:p>
                  </a:txBody>
                  <a:tcPr/>
                </a:tc>
                <a:tc>
                  <a:txBody>
                    <a:bodyPr/>
                    <a:lstStyle/>
                    <a:p>
                      <a:pPr algn="l" fontAlgn="ctr"/>
                      <a:r>
                        <a:rPr lang="ja-JP" altLang="en-US" sz="900" u="none" strike="noStrike" dirty="0">
                          <a:effectLst/>
                        </a:rPr>
                        <a:t>リスクアセスメント関連費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09066036"/>
                  </a:ext>
                </a:extLst>
              </a:tr>
              <a:tr h="228699">
                <a:tc vMerge="1">
                  <a:txBody>
                    <a:bodyPr/>
                    <a:lstStyle/>
                    <a:p>
                      <a:endParaRPr kumimoji="1" lang="ja-JP" altLang="en-US"/>
                    </a:p>
                  </a:txBody>
                  <a:tcPr/>
                </a:tc>
                <a:tc>
                  <a:txBody>
                    <a:bodyPr/>
                    <a:lstStyle/>
                    <a:p>
                      <a:pPr algn="l" fontAlgn="ctr"/>
                      <a:r>
                        <a:rPr lang="ja-JP" altLang="en-US" sz="900" u="none" strike="noStrike" dirty="0">
                          <a:effectLst/>
                        </a:rPr>
                        <a:t>労務費</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ja-JP" altLang="en-US" sz="900" u="none" strike="noStrike" dirty="0">
                          <a:effectLst/>
                        </a:rPr>
                        <a:t>　</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48" marR="9148" marT="91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3778941"/>
                  </a:ext>
                </a:extLst>
              </a:tr>
            </a:tbl>
          </a:graphicData>
        </a:graphic>
      </p:graphicFrame>
      <p:sp>
        <p:nvSpPr>
          <p:cNvPr id="11" name="タイトル 2"/>
          <p:cNvSpPr txBox="1">
            <a:spLocks/>
          </p:cNvSpPr>
          <p:nvPr/>
        </p:nvSpPr>
        <p:spPr>
          <a:xfrm>
            <a:off x="8239486" y="-52642"/>
            <a:ext cx="1396884" cy="3982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smtClean="0">
                <a:latin typeface="Meiryo UI" panose="020B0604030504040204" pitchFamily="50" charset="-128"/>
                <a:ea typeface="Meiryo UI" panose="020B0604030504040204" pitchFamily="50" charset="-128"/>
              </a:rPr>
              <a:t>Ⅱ</a:t>
            </a:r>
            <a:r>
              <a:rPr lang="ja-JP" altLang="en-US" sz="1400" u="sng" dirty="0" smtClean="0">
                <a:latin typeface="Meiryo UI" panose="020B0604030504040204" pitchFamily="50" charset="-128"/>
                <a:ea typeface="Meiryo UI" panose="020B0604030504040204" pitchFamily="50" charset="-128"/>
              </a:rPr>
              <a:t>事業内容</a:t>
            </a:r>
            <a:endParaRPr lang="ja-JP" altLang="en-US" sz="14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797570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416733342"/>
              </p:ext>
            </p:extLst>
          </p:nvPr>
        </p:nvGraphicFramePr>
        <p:xfrm>
          <a:off x="306331" y="401535"/>
          <a:ext cx="9351474" cy="4772042"/>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249604">
                <a:tc>
                  <a:txBody>
                    <a:bodyPr/>
                    <a:lstStyle/>
                    <a:p>
                      <a:pPr algn="just">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事業内容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2261219">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〇推進体制</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latin typeface="Meiryo UI" panose="020B0604030504040204" pitchFamily="50" charset="-128"/>
                          <a:ea typeface="Meiryo UI" panose="020B0604030504040204" pitchFamily="50" charset="-128"/>
                          <a:cs typeface="Times New Roman" panose="02020603050405020304" pitchFamily="18" charset="0"/>
                        </a:rPr>
                        <a:t>本</a:t>
                      </a:r>
                      <a:r>
                        <a:rPr lang="zh-TW" altLang="en-US" sz="1100" u="sng" kern="100" dirty="0" smtClean="0">
                          <a:latin typeface="Meiryo UI" panose="020B0604030504040204" pitchFamily="50" charset="-128"/>
                          <a:ea typeface="Meiryo UI" panose="020B0604030504040204" pitchFamily="50" charset="-128"/>
                          <a:cs typeface="Times New Roman" panose="02020603050405020304" pitchFamily="18" charset="0"/>
                        </a:rPr>
                        <a:t>事業</a:t>
                      </a:r>
                      <a:r>
                        <a:rPr lang="ja-JP" altLang="en-US" sz="1100" u="sng" dirty="0" smtClean="0">
                          <a:latin typeface="Meiryo UI" panose="020B0604030504040204" pitchFamily="50" charset="-128"/>
                          <a:ea typeface="Meiryo UI" panose="020B0604030504040204" pitchFamily="50" charset="-128"/>
                        </a:rPr>
                        <a:t>を推進する組織体制について記載するとともに、ツリー図を貼付して</a:t>
                      </a:r>
                      <a:r>
                        <a:rPr lang="ja-JP" altLang="en-US" sz="1100" u="sng" kern="100" dirty="0" smtClean="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下さい</a:t>
                      </a:r>
                      <a:r>
                        <a:rPr lang="ja-JP" altLang="en-US" sz="1100" u="sng" dirty="0" smtClean="0">
                          <a:latin typeface="Meiryo UI" panose="020B0604030504040204" pitchFamily="50" charset="-128"/>
                          <a:ea typeface="Meiryo UI" panose="020B0604030504040204" pitchFamily="50" charset="-128"/>
                        </a:rPr>
                        <a:t>。</a:t>
                      </a:r>
                      <a:endParaRPr kumimoji="0" lang="ja-JP" altLang="ja-JP" sz="1100" b="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2261219">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〇各団体・組織の役割</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267103"/>
                  </a:ext>
                </a:extLst>
              </a:tr>
            </a:tbl>
          </a:graphicData>
        </a:graphic>
      </p:graphicFrame>
      <p:grpSp>
        <p:nvGrpSpPr>
          <p:cNvPr id="6" name="グループ化 5"/>
          <p:cNvGrpSpPr/>
          <p:nvPr/>
        </p:nvGrpSpPr>
        <p:grpSpPr>
          <a:xfrm>
            <a:off x="2833192" y="1150199"/>
            <a:ext cx="4291867" cy="1186496"/>
            <a:chOff x="2870200" y="3472323"/>
            <a:chExt cx="4291867" cy="1186496"/>
          </a:xfrm>
        </p:grpSpPr>
        <p:sp>
          <p:nvSpPr>
            <p:cNvPr id="7" name="正方形/長方形 6"/>
            <p:cNvSpPr/>
            <p:nvPr/>
          </p:nvSpPr>
          <p:spPr>
            <a:xfrm>
              <a:off x="3593734" y="3472323"/>
              <a:ext cx="2844800" cy="406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rPr>
                <a:t>①株式会社○○</a:t>
              </a:r>
              <a:endParaRPr kumimoji="1" lang="en-US" altLang="ja-JP" sz="1050" dirty="0" smtClean="0">
                <a:solidFill>
                  <a:schemeClr val="tx1"/>
                </a:solidFill>
              </a:endParaRPr>
            </a:p>
            <a:p>
              <a:pPr algn="ctr"/>
              <a:r>
                <a:rPr kumimoji="1" lang="ja-JP" altLang="en-US" sz="1050" dirty="0" smtClean="0">
                  <a:solidFill>
                    <a:schemeClr val="tx1"/>
                  </a:solidFill>
                </a:rPr>
                <a:t>②△△株式会社</a:t>
              </a:r>
              <a:endParaRPr kumimoji="1" lang="ja-JP" altLang="en-US" sz="1050" dirty="0">
                <a:solidFill>
                  <a:schemeClr val="tx1"/>
                </a:solidFill>
              </a:endParaRPr>
            </a:p>
          </p:txBody>
        </p:sp>
        <p:sp>
          <p:nvSpPr>
            <p:cNvPr id="8" name="正方形/長方形 7"/>
            <p:cNvSpPr/>
            <p:nvPr/>
          </p:nvSpPr>
          <p:spPr>
            <a:xfrm>
              <a:off x="2870200" y="4252419"/>
              <a:ext cx="1422400" cy="406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5739667" y="4252419"/>
              <a:ext cx="1422400" cy="406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p:cNvCxnSpPr/>
            <p:nvPr/>
          </p:nvCxnSpPr>
          <p:spPr>
            <a:xfrm>
              <a:off x="3937000" y="3878723"/>
              <a:ext cx="0" cy="3736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6083300" y="3878723"/>
              <a:ext cx="0" cy="37369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4059694" y="3979071"/>
              <a:ext cx="441146" cy="246221"/>
            </a:xfrm>
            <a:prstGeom prst="rect">
              <a:avLst/>
            </a:prstGeom>
            <a:noFill/>
          </p:spPr>
          <p:txBody>
            <a:bodyPr wrap="none" rtlCol="0">
              <a:spAutoFit/>
            </a:bodyPr>
            <a:lstStyle/>
            <a:p>
              <a:r>
                <a:rPr kumimoji="1" lang="ja-JP" altLang="en-US" sz="1000" dirty="0" smtClean="0"/>
                <a:t>委託</a:t>
              </a:r>
              <a:endParaRPr kumimoji="1" lang="ja-JP" altLang="en-US" sz="1000" dirty="0"/>
            </a:p>
          </p:txBody>
        </p:sp>
        <p:sp>
          <p:nvSpPr>
            <p:cNvPr id="13" name="テキスト ボックス 12"/>
            <p:cNvSpPr txBox="1"/>
            <p:nvPr/>
          </p:nvSpPr>
          <p:spPr>
            <a:xfrm>
              <a:off x="6178915" y="3979071"/>
              <a:ext cx="441146" cy="246221"/>
            </a:xfrm>
            <a:prstGeom prst="rect">
              <a:avLst/>
            </a:prstGeom>
            <a:noFill/>
          </p:spPr>
          <p:txBody>
            <a:bodyPr wrap="none" rtlCol="0">
              <a:spAutoFit/>
            </a:bodyPr>
            <a:lstStyle/>
            <a:p>
              <a:r>
                <a:rPr kumimoji="1" lang="ja-JP" altLang="en-US" sz="1000" dirty="0"/>
                <a:t>協力</a:t>
              </a:r>
            </a:p>
          </p:txBody>
        </p:sp>
      </p:grpSp>
      <p:graphicFrame>
        <p:nvGraphicFramePr>
          <p:cNvPr id="14" name="表 13"/>
          <p:cNvGraphicFramePr>
            <a:graphicFrameLocks noGrp="1"/>
          </p:cNvGraphicFramePr>
          <p:nvPr>
            <p:extLst>
              <p:ext uri="{D42A27DB-BD31-4B8C-83A1-F6EECF244321}">
                <p14:modId xmlns:p14="http://schemas.microsoft.com/office/powerpoint/2010/main" val="2658557936"/>
              </p:ext>
            </p:extLst>
          </p:nvPr>
        </p:nvGraphicFramePr>
        <p:xfrm>
          <a:off x="1309071" y="3460730"/>
          <a:ext cx="7340109" cy="809450"/>
        </p:xfrm>
        <a:graphic>
          <a:graphicData uri="http://schemas.openxmlformats.org/drawingml/2006/table">
            <a:tbl>
              <a:tblPr firstRow="1" bandRow="1">
                <a:tableStyleId>{2D5ABB26-0587-4C30-8999-92F81FD0307C}</a:tableStyleId>
              </a:tblPr>
              <a:tblGrid>
                <a:gridCol w="431554">
                  <a:extLst>
                    <a:ext uri="{9D8B030D-6E8A-4147-A177-3AD203B41FA5}">
                      <a16:colId xmlns:a16="http://schemas.microsoft.com/office/drawing/2014/main" val="1735266191"/>
                    </a:ext>
                  </a:extLst>
                </a:gridCol>
                <a:gridCol w="1816100">
                  <a:extLst>
                    <a:ext uri="{9D8B030D-6E8A-4147-A177-3AD203B41FA5}">
                      <a16:colId xmlns:a16="http://schemas.microsoft.com/office/drawing/2014/main" val="2156296175"/>
                    </a:ext>
                  </a:extLst>
                </a:gridCol>
                <a:gridCol w="5092455">
                  <a:extLst>
                    <a:ext uri="{9D8B030D-6E8A-4147-A177-3AD203B41FA5}">
                      <a16:colId xmlns:a16="http://schemas.microsoft.com/office/drawing/2014/main" val="706580706"/>
                    </a:ext>
                  </a:extLst>
                </a:gridCol>
              </a:tblGrid>
              <a:tr h="306530">
                <a:tc>
                  <a:txBody>
                    <a:bodyPr/>
                    <a:lstStyle/>
                    <a:p>
                      <a:pPr algn="ctr"/>
                      <a:r>
                        <a:rPr kumimoji="1" lang="en-US" altLang="ja-JP" sz="1050" dirty="0" smtClean="0">
                          <a:latin typeface="+mn-ea"/>
                          <a:ea typeface="+mn-ea"/>
                        </a:rPr>
                        <a:t>No</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a:r>
                        <a:rPr kumimoji="1" lang="ja-JP" altLang="en-US" sz="1050" dirty="0" smtClean="0">
                          <a:latin typeface="+mn-ea"/>
                          <a:ea typeface="+mn-ea"/>
                        </a:rPr>
                        <a:t>団体・組織名</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a:r>
                        <a:rPr kumimoji="1" lang="ja-JP" altLang="en-US" sz="1050" dirty="0" smtClean="0">
                          <a:latin typeface="+mn-ea"/>
                          <a:ea typeface="+mn-ea"/>
                        </a:rPr>
                        <a:t>役割</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020501635"/>
                  </a:ext>
                </a:extLst>
              </a:tr>
              <a:tr h="228600">
                <a:tc>
                  <a:txBody>
                    <a:bodyPr/>
                    <a:lstStyle/>
                    <a:p>
                      <a:pPr algn="r"/>
                      <a:r>
                        <a:rPr kumimoji="1" lang="ja-JP" altLang="en-US" sz="1050" dirty="0" smtClean="0">
                          <a:latin typeface="+mn-ea"/>
                          <a:ea typeface="+mn-ea"/>
                        </a:rPr>
                        <a:t>①</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n-ea"/>
                          <a:ea typeface="+mn-ea"/>
                        </a:rPr>
                        <a:t>株式会社○○</a:t>
                      </a:r>
                      <a:endParaRPr kumimoji="1" lang="en-US" altLang="ja-JP" sz="105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1086483"/>
                  </a:ext>
                </a:extLst>
              </a:tr>
              <a:tr h="246380">
                <a:tc>
                  <a:txBody>
                    <a:bodyPr/>
                    <a:lstStyle/>
                    <a:p>
                      <a:pPr algn="r"/>
                      <a:r>
                        <a:rPr kumimoji="1" lang="ja-JP" altLang="en-US" sz="1050" dirty="0" smtClean="0">
                          <a:latin typeface="+mn-ea"/>
                          <a:ea typeface="+mn-ea"/>
                        </a:rPr>
                        <a:t>②</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50" dirty="0" smtClean="0">
                          <a:solidFill>
                            <a:schemeClr val="tx1"/>
                          </a:solidFill>
                          <a:latin typeface="+mn-ea"/>
                          <a:ea typeface="+mn-ea"/>
                        </a:rPr>
                        <a:t>△△株式会社</a:t>
                      </a:r>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05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1951426"/>
                  </a:ext>
                </a:extLst>
              </a:tr>
            </a:tbl>
          </a:graphicData>
        </a:graphic>
      </p:graphicFrame>
    </p:spTree>
    <p:extLst>
      <p:ext uri="{BB962C8B-B14F-4D97-AF65-F5344CB8AC3E}">
        <p14:creationId xmlns:p14="http://schemas.microsoft.com/office/powerpoint/2010/main" val="4186607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71268589"/>
              </p:ext>
            </p:extLst>
          </p:nvPr>
        </p:nvGraphicFramePr>
        <p:xfrm>
          <a:off x="284896" y="389675"/>
          <a:ext cx="9351474" cy="4695636"/>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184707">
                <a:tc>
                  <a:txBody>
                    <a:bodyPr/>
                    <a:lstStyle/>
                    <a:p>
                      <a:pPr algn="just">
                        <a:spcAft>
                          <a:spcPts val="0"/>
                        </a:spcAft>
                      </a:pPr>
                      <a:r>
                        <a:rPr lang="ja-JP" altLang="en-US" sz="120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事業内容</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2308518">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〇実施スケジュール</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年度の実証スケジュールを記載してください。</a:t>
                      </a:r>
                      <a:endParaRPr lang="en-US" altLang="ja-JP" sz="1100" u="sng"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r h="2202411">
                <a:tc>
                  <a:txBody>
                    <a:bodyPr/>
                    <a:lstStyle/>
                    <a:p>
                      <a:pPr algn="just">
                        <a:lnSpc>
                          <a:spcPts val="1200"/>
                        </a:lnSpc>
                        <a:spcAft>
                          <a:spcPts val="0"/>
                        </a:spcAft>
                      </a:pP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○ロードマップ</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※2028</a:t>
                      </a:r>
                      <a:r>
                        <a:rPr lang="ja-JP" altLang="en-US"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年度までの実装に向けたロードマップを記載してください。</a:t>
                      </a:r>
                      <a:endParaRPr lang="en-US" altLang="ja-JP" sz="1100" u="sng"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57488"/>
                  </a:ext>
                </a:extLst>
              </a:tr>
            </a:tbl>
          </a:graphicData>
        </a:graphic>
      </p:graphicFrame>
      <p:sp>
        <p:nvSpPr>
          <p:cNvPr id="6" name="タイトル 2"/>
          <p:cNvSpPr txBox="1">
            <a:spLocks/>
          </p:cNvSpPr>
          <p:nvPr/>
        </p:nvSpPr>
        <p:spPr>
          <a:xfrm>
            <a:off x="8239486" y="-52642"/>
            <a:ext cx="1396884" cy="39825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en-US" altLang="ja-JP" sz="1400" u="sng" dirty="0" smtClean="0">
                <a:latin typeface="Meiryo UI" panose="020B0604030504040204" pitchFamily="50" charset="-128"/>
                <a:ea typeface="Meiryo UI" panose="020B0604030504040204" pitchFamily="50" charset="-128"/>
              </a:rPr>
              <a:t>Ⅱ</a:t>
            </a:r>
            <a:r>
              <a:rPr lang="ja-JP" altLang="en-US" sz="1400" u="sng" dirty="0" smtClean="0">
                <a:latin typeface="Meiryo UI" panose="020B0604030504040204" pitchFamily="50" charset="-128"/>
                <a:ea typeface="Meiryo UI" panose="020B0604030504040204" pitchFamily="50" charset="-128"/>
              </a:rPr>
              <a:t>事業内容</a:t>
            </a:r>
            <a:endParaRPr lang="ja-JP" altLang="en-US" sz="1400" u="sng" dirty="0">
              <a:latin typeface="Meiryo UI" panose="020B0604030504040204" pitchFamily="50" charset="-128"/>
              <a:ea typeface="Meiryo UI"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1472227038"/>
              </p:ext>
            </p:extLst>
          </p:nvPr>
        </p:nvGraphicFramePr>
        <p:xfrm>
          <a:off x="2249183" y="1089819"/>
          <a:ext cx="5422900" cy="1428750"/>
        </p:xfrm>
        <a:graphic>
          <a:graphicData uri="http://schemas.openxmlformats.org/drawingml/2006/table">
            <a:tbl>
              <a:tblPr>
                <a:tableStyleId>{5C22544A-7EE6-4342-B048-85BDC9FD1C3A}</a:tableStyleId>
              </a:tblPr>
              <a:tblGrid>
                <a:gridCol w="1155700">
                  <a:extLst>
                    <a:ext uri="{9D8B030D-6E8A-4147-A177-3AD203B41FA5}">
                      <a16:colId xmlns:a16="http://schemas.microsoft.com/office/drawing/2014/main" val="964908825"/>
                    </a:ext>
                  </a:extLst>
                </a:gridCol>
                <a:gridCol w="355600">
                  <a:extLst>
                    <a:ext uri="{9D8B030D-6E8A-4147-A177-3AD203B41FA5}">
                      <a16:colId xmlns:a16="http://schemas.microsoft.com/office/drawing/2014/main" val="2110641860"/>
                    </a:ext>
                  </a:extLst>
                </a:gridCol>
                <a:gridCol w="355600">
                  <a:extLst>
                    <a:ext uri="{9D8B030D-6E8A-4147-A177-3AD203B41FA5}">
                      <a16:colId xmlns:a16="http://schemas.microsoft.com/office/drawing/2014/main" val="3695155793"/>
                    </a:ext>
                  </a:extLst>
                </a:gridCol>
                <a:gridCol w="355600">
                  <a:extLst>
                    <a:ext uri="{9D8B030D-6E8A-4147-A177-3AD203B41FA5}">
                      <a16:colId xmlns:a16="http://schemas.microsoft.com/office/drawing/2014/main" val="351492438"/>
                    </a:ext>
                  </a:extLst>
                </a:gridCol>
                <a:gridCol w="355600">
                  <a:extLst>
                    <a:ext uri="{9D8B030D-6E8A-4147-A177-3AD203B41FA5}">
                      <a16:colId xmlns:a16="http://schemas.microsoft.com/office/drawing/2014/main" val="4254051164"/>
                    </a:ext>
                  </a:extLst>
                </a:gridCol>
                <a:gridCol w="355600">
                  <a:extLst>
                    <a:ext uri="{9D8B030D-6E8A-4147-A177-3AD203B41FA5}">
                      <a16:colId xmlns:a16="http://schemas.microsoft.com/office/drawing/2014/main" val="43895414"/>
                    </a:ext>
                  </a:extLst>
                </a:gridCol>
                <a:gridCol w="355600">
                  <a:extLst>
                    <a:ext uri="{9D8B030D-6E8A-4147-A177-3AD203B41FA5}">
                      <a16:colId xmlns:a16="http://schemas.microsoft.com/office/drawing/2014/main" val="2631023513"/>
                    </a:ext>
                  </a:extLst>
                </a:gridCol>
                <a:gridCol w="355600">
                  <a:extLst>
                    <a:ext uri="{9D8B030D-6E8A-4147-A177-3AD203B41FA5}">
                      <a16:colId xmlns:a16="http://schemas.microsoft.com/office/drawing/2014/main" val="165384244"/>
                    </a:ext>
                  </a:extLst>
                </a:gridCol>
                <a:gridCol w="355600">
                  <a:extLst>
                    <a:ext uri="{9D8B030D-6E8A-4147-A177-3AD203B41FA5}">
                      <a16:colId xmlns:a16="http://schemas.microsoft.com/office/drawing/2014/main" val="1281774633"/>
                    </a:ext>
                  </a:extLst>
                </a:gridCol>
                <a:gridCol w="355600">
                  <a:extLst>
                    <a:ext uri="{9D8B030D-6E8A-4147-A177-3AD203B41FA5}">
                      <a16:colId xmlns:a16="http://schemas.microsoft.com/office/drawing/2014/main" val="1302573754"/>
                    </a:ext>
                  </a:extLst>
                </a:gridCol>
                <a:gridCol w="355600">
                  <a:extLst>
                    <a:ext uri="{9D8B030D-6E8A-4147-A177-3AD203B41FA5}">
                      <a16:colId xmlns:a16="http://schemas.microsoft.com/office/drawing/2014/main" val="2192639440"/>
                    </a:ext>
                  </a:extLst>
                </a:gridCol>
                <a:gridCol w="355600">
                  <a:extLst>
                    <a:ext uri="{9D8B030D-6E8A-4147-A177-3AD203B41FA5}">
                      <a16:colId xmlns:a16="http://schemas.microsoft.com/office/drawing/2014/main" val="1132172598"/>
                    </a:ext>
                  </a:extLst>
                </a:gridCol>
                <a:gridCol w="355600">
                  <a:extLst>
                    <a:ext uri="{9D8B030D-6E8A-4147-A177-3AD203B41FA5}">
                      <a16:colId xmlns:a16="http://schemas.microsoft.com/office/drawing/2014/main" val="2520383280"/>
                    </a:ext>
                  </a:extLst>
                </a:gridCol>
              </a:tblGrid>
              <a:tr h="238125">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4</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5</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6</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7</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8</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9</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10</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11</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12</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1</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2</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mn-ea"/>
                          <a:ea typeface="+mn-ea"/>
                        </a:rPr>
                        <a:t>3</a:t>
                      </a:r>
                      <a:r>
                        <a:rPr lang="ja-JP" altLang="en-US" sz="1100" u="none" strike="noStrike" dirty="0">
                          <a:effectLst/>
                          <a:latin typeface="+mn-ea"/>
                          <a:ea typeface="+mn-ea"/>
                        </a:rPr>
                        <a:t>月</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723159145"/>
                  </a:ext>
                </a:extLst>
              </a:tr>
              <a:tr h="238125">
                <a:tc>
                  <a:txBody>
                    <a:bodyPr/>
                    <a:lstStyle/>
                    <a:p>
                      <a:pPr algn="l" fontAlgn="ctr"/>
                      <a:r>
                        <a:rPr lang="ja-JP" altLang="en-US" sz="1100" u="none" strike="noStrike" dirty="0">
                          <a:effectLst/>
                          <a:latin typeface="+mn-ea"/>
                          <a:ea typeface="+mn-ea"/>
                        </a:rPr>
                        <a:t>体制構築</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0396190"/>
                  </a:ext>
                </a:extLst>
              </a:tr>
              <a:tr h="238125">
                <a:tc>
                  <a:txBody>
                    <a:bodyPr/>
                    <a:lstStyle/>
                    <a:p>
                      <a:pPr algn="l" fontAlgn="ctr"/>
                      <a:r>
                        <a:rPr lang="zh-TW" altLang="en-US" sz="1100" u="none" strike="noStrike" dirty="0">
                          <a:effectLst/>
                          <a:latin typeface="+mn-ea"/>
                          <a:ea typeface="+mn-ea"/>
                        </a:rPr>
                        <a:t>実証実験準備</a:t>
                      </a:r>
                      <a:endParaRPr lang="zh-TW"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6081689"/>
                  </a:ext>
                </a:extLst>
              </a:tr>
              <a:tr h="238125">
                <a:tc>
                  <a:txBody>
                    <a:bodyPr/>
                    <a:lstStyle/>
                    <a:p>
                      <a:pPr algn="l" fontAlgn="ctr"/>
                      <a:r>
                        <a:rPr lang="zh-TW" altLang="en-US" sz="1100" u="none" strike="noStrike" dirty="0">
                          <a:effectLst/>
                          <a:latin typeface="+mn-ea"/>
                          <a:ea typeface="+mn-ea"/>
                        </a:rPr>
                        <a:t>実証実験実施</a:t>
                      </a:r>
                      <a:endParaRPr lang="zh-TW"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3179670"/>
                  </a:ext>
                </a:extLst>
              </a:tr>
              <a:tr h="238125">
                <a:tc>
                  <a:txBody>
                    <a:bodyPr/>
                    <a:lstStyle/>
                    <a:p>
                      <a:pPr algn="l" fontAlgn="ctr"/>
                      <a:r>
                        <a:rPr lang="ja-JP" altLang="en-US" sz="1100" u="none" strike="noStrike" dirty="0">
                          <a:effectLst/>
                          <a:latin typeface="+mn-ea"/>
                          <a:ea typeface="+mn-ea"/>
                        </a:rPr>
                        <a:t>結果とりまとめ</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541826"/>
                  </a:ext>
                </a:extLst>
              </a:tr>
              <a:tr h="238125">
                <a:tc>
                  <a:txBody>
                    <a:bodyPr/>
                    <a:lstStyle/>
                    <a:p>
                      <a:pPr algn="l" fontAlgn="ctr"/>
                      <a:r>
                        <a:rPr lang="ja-JP" altLang="en-US" sz="1100" u="none" strike="noStrike" dirty="0">
                          <a:effectLst/>
                          <a:latin typeface="+mn-ea"/>
                          <a:ea typeface="+mn-ea"/>
                        </a:rPr>
                        <a:t>成果報告</a:t>
                      </a: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mn-ea"/>
                        <a:ea typeface="+mn-ea"/>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065482"/>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2999466713"/>
              </p:ext>
            </p:extLst>
          </p:nvPr>
        </p:nvGraphicFramePr>
        <p:xfrm>
          <a:off x="2325383" y="3561614"/>
          <a:ext cx="5346700" cy="1190625"/>
        </p:xfrm>
        <a:graphic>
          <a:graphicData uri="http://schemas.openxmlformats.org/drawingml/2006/table">
            <a:tbl>
              <a:tblPr>
                <a:tableStyleId>{5C22544A-7EE6-4342-B048-85BDC9FD1C3A}</a:tableStyleId>
              </a:tblPr>
              <a:tblGrid>
                <a:gridCol w="1155700">
                  <a:extLst>
                    <a:ext uri="{9D8B030D-6E8A-4147-A177-3AD203B41FA5}">
                      <a16:colId xmlns:a16="http://schemas.microsoft.com/office/drawing/2014/main" val="1412762412"/>
                    </a:ext>
                  </a:extLst>
                </a:gridCol>
                <a:gridCol w="838200">
                  <a:extLst>
                    <a:ext uri="{9D8B030D-6E8A-4147-A177-3AD203B41FA5}">
                      <a16:colId xmlns:a16="http://schemas.microsoft.com/office/drawing/2014/main" val="4163811425"/>
                    </a:ext>
                  </a:extLst>
                </a:gridCol>
                <a:gridCol w="838200">
                  <a:extLst>
                    <a:ext uri="{9D8B030D-6E8A-4147-A177-3AD203B41FA5}">
                      <a16:colId xmlns:a16="http://schemas.microsoft.com/office/drawing/2014/main" val="4231524089"/>
                    </a:ext>
                  </a:extLst>
                </a:gridCol>
                <a:gridCol w="838200">
                  <a:extLst>
                    <a:ext uri="{9D8B030D-6E8A-4147-A177-3AD203B41FA5}">
                      <a16:colId xmlns:a16="http://schemas.microsoft.com/office/drawing/2014/main" val="369461435"/>
                    </a:ext>
                  </a:extLst>
                </a:gridCol>
                <a:gridCol w="838200">
                  <a:extLst>
                    <a:ext uri="{9D8B030D-6E8A-4147-A177-3AD203B41FA5}">
                      <a16:colId xmlns:a16="http://schemas.microsoft.com/office/drawing/2014/main" val="1597816913"/>
                    </a:ext>
                  </a:extLst>
                </a:gridCol>
                <a:gridCol w="838200">
                  <a:extLst>
                    <a:ext uri="{9D8B030D-6E8A-4147-A177-3AD203B41FA5}">
                      <a16:colId xmlns:a16="http://schemas.microsoft.com/office/drawing/2014/main" val="3062313747"/>
                    </a:ext>
                  </a:extLst>
                </a:gridCol>
              </a:tblGrid>
              <a:tr h="238125">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項目</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游ゴシック" panose="020B0400000000000000" pitchFamily="50" charset="-128"/>
                          <a:ea typeface="游ゴシック" panose="020B0400000000000000" pitchFamily="50" charset="-128"/>
                        </a:rPr>
                        <a:t>2024</a:t>
                      </a:r>
                      <a:r>
                        <a:rPr lang="ja-JP" altLang="en-US" sz="1100" u="none" strike="noStrike" dirty="0">
                          <a:effectLst/>
                          <a:latin typeface="游ゴシック" panose="020B0400000000000000" pitchFamily="50" charset="-128"/>
                          <a:ea typeface="游ゴシック" panose="020B0400000000000000" pitchFamily="50" charset="-128"/>
                        </a:rPr>
                        <a:t>年度</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游ゴシック" panose="020B0400000000000000" pitchFamily="50" charset="-128"/>
                          <a:ea typeface="游ゴシック" panose="020B0400000000000000" pitchFamily="50" charset="-128"/>
                        </a:rPr>
                        <a:t>2025</a:t>
                      </a:r>
                      <a:r>
                        <a:rPr lang="ja-JP" altLang="en-US" sz="1100" u="none" strike="noStrike" dirty="0">
                          <a:effectLst/>
                          <a:latin typeface="游ゴシック" panose="020B0400000000000000" pitchFamily="50" charset="-128"/>
                          <a:ea typeface="游ゴシック" panose="020B0400000000000000" pitchFamily="50" charset="-128"/>
                        </a:rPr>
                        <a:t>年度</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游ゴシック" panose="020B0400000000000000" pitchFamily="50" charset="-128"/>
                          <a:ea typeface="游ゴシック" panose="020B0400000000000000" pitchFamily="50" charset="-128"/>
                        </a:rPr>
                        <a:t>2026</a:t>
                      </a:r>
                      <a:r>
                        <a:rPr lang="ja-JP" altLang="en-US" sz="1100" u="none" strike="noStrike" dirty="0">
                          <a:effectLst/>
                          <a:latin typeface="游ゴシック" panose="020B0400000000000000" pitchFamily="50" charset="-128"/>
                          <a:ea typeface="游ゴシック" panose="020B0400000000000000" pitchFamily="50" charset="-128"/>
                        </a:rPr>
                        <a:t>年度</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游ゴシック" panose="020B0400000000000000" pitchFamily="50" charset="-128"/>
                          <a:ea typeface="游ゴシック" panose="020B0400000000000000" pitchFamily="50" charset="-128"/>
                        </a:rPr>
                        <a:t>2027</a:t>
                      </a:r>
                      <a:r>
                        <a:rPr lang="ja-JP" altLang="en-US" sz="1100" u="none" strike="noStrike" dirty="0">
                          <a:effectLst/>
                          <a:latin typeface="游ゴシック" panose="020B0400000000000000" pitchFamily="50" charset="-128"/>
                          <a:ea typeface="游ゴシック" panose="020B0400000000000000" pitchFamily="50" charset="-128"/>
                        </a:rPr>
                        <a:t>年度</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en-US" altLang="ja-JP" sz="1100" u="none" strike="noStrike" dirty="0">
                          <a:effectLst/>
                          <a:latin typeface="游ゴシック" panose="020B0400000000000000" pitchFamily="50" charset="-128"/>
                          <a:ea typeface="游ゴシック" panose="020B0400000000000000" pitchFamily="50" charset="-128"/>
                        </a:rPr>
                        <a:t>2028</a:t>
                      </a:r>
                      <a:r>
                        <a:rPr lang="ja-JP" altLang="en-US" sz="1100" u="none" strike="noStrike" dirty="0">
                          <a:effectLst/>
                          <a:latin typeface="游ゴシック" panose="020B0400000000000000" pitchFamily="50" charset="-128"/>
                          <a:ea typeface="游ゴシック" panose="020B0400000000000000" pitchFamily="50" charset="-128"/>
                        </a:rPr>
                        <a:t>年度</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896005134"/>
                  </a:ext>
                </a:extLst>
              </a:tr>
              <a:tr h="238125">
                <a:tc>
                  <a:txBody>
                    <a:bodyPr/>
                    <a:lstStyle/>
                    <a:p>
                      <a:pPr algn="l" fontAlgn="ctr"/>
                      <a:r>
                        <a:rPr lang="ja-JP" altLang="en-US" sz="1100" u="none" strike="noStrike" dirty="0">
                          <a:effectLst/>
                          <a:latin typeface="游ゴシック" panose="020B0400000000000000" pitchFamily="50" charset="-128"/>
                          <a:ea typeface="游ゴシック" panose="020B0400000000000000" pitchFamily="50" charset="-128"/>
                        </a:rPr>
                        <a:t>運行エリア</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575389"/>
                  </a:ext>
                </a:extLst>
              </a:tr>
              <a:tr h="238125">
                <a:tc>
                  <a:txBody>
                    <a:bodyPr/>
                    <a:lstStyle/>
                    <a:p>
                      <a:pPr algn="l" fontAlgn="ctr"/>
                      <a:r>
                        <a:rPr lang="ja-JP" altLang="en-US" sz="1100" u="none" strike="noStrike" dirty="0">
                          <a:effectLst/>
                          <a:latin typeface="游ゴシック" panose="020B0400000000000000" pitchFamily="50" charset="-128"/>
                          <a:ea typeface="游ゴシック" panose="020B0400000000000000" pitchFamily="50" charset="-128"/>
                        </a:rPr>
                        <a:t>自動運転レベル</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6802742"/>
                  </a:ext>
                </a:extLst>
              </a:tr>
              <a:tr h="238125">
                <a:tc>
                  <a:txBody>
                    <a:bodyPr/>
                    <a:lstStyle/>
                    <a:p>
                      <a:pPr algn="l" fontAlgn="ctr"/>
                      <a:r>
                        <a:rPr lang="ja-JP" altLang="en-US" sz="1100" u="none" strike="noStrike" dirty="0">
                          <a:effectLst/>
                          <a:latin typeface="游ゴシック" panose="020B0400000000000000" pitchFamily="50" charset="-128"/>
                          <a:ea typeface="游ゴシック" panose="020B0400000000000000" pitchFamily="50" charset="-128"/>
                        </a:rPr>
                        <a:t>運賃</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有償・無償</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有償・無償</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有償・無償</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有償・無償</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a:effectLst/>
                          <a:latin typeface="游ゴシック" panose="020B0400000000000000" pitchFamily="50" charset="-128"/>
                          <a:ea typeface="游ゴシック" panose="020B0400000000000000" pitchFamily="50" charset="-128"/>
                        </a:rPr>
                        <a:t>有償・無償</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3790853"/>
                  </a:ext>
                </a:extLst>
              </a:tr>
              <a:tr h="238125">
                <a:tc>
                  <a:txBody>
                    <a:bodyPr/>
                    <a:lstStyle/>
                    <a:p>
                      <a:pPr algn="l" fontAlgn="ctr"/>
                      <a:r>
                        <a:rPr lang="ja-JP" altLang="en-US" sz="1100" u="none" strike="noStrike" dirty="0">
                          <a:effectLst/>
                          <a:latin typeface="游ゴシック" panose="020B0400000000000000" pitchFamily="50" charset="-128"/>
                          <a:ea typeface="游ゴシック" panose="020B0400000000000000" pitchFamily="50" charset="-128"/>
                        </a:rPr>
                        <a:t>運転手</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ja-JP" altLang="en-US" sz="1100" u="none" strike="noStrike" dirty="0">
                          <a:effectLst/>
                          <a:latin typeface="游ゴシック" panose="020B0400000000000000" pitchFamily="50" charset="-128"/>
                          <a:ea typeface="游ゴシック" panose="020B0400000000000000" pitchFamily="50" charset="-128"/>
                        </a:rPr>
                        <a:t>有・無</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17716528"/>
                  </a:ext>
                </a:extLst>
              </a:tr>
            </a:tbl>
          </a:graphicData>
        </a:graphic>
      </p:graphicFrame>
    </p:spTree>
    <p:extLst>
      <p:ext uri="{BB962C8B-B14F-4D97-AF65-F5344CB8AC3E}">
        <p14:creationId xmlns:p14="http://schemas.microsoft.com/office/powerpoint/2010/main" val="3052391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795796239"/>
              </p:ext>
            </p:extLst>
          </p:nvPr>
        </p:nvGraphicFramePr>
        <p:xfrm>
          <a:off x="284896" y="389675"/>
          <a:ext cx="9351474" cy="2493225"/>
        </p:xfrm>
        <a:graphic>
          <a:graphicData uri="http://schemas.openxmlformats.org/drawingml/2006/table">
            <a:tbl>
              <a:tblPr firstRow="1" firstCol="1" bandRow="1"/>
              <a:tblGrid>
                <a:gridCol w="9351474">
                  <a:extLst>
                    <a:ext uri="{9D8B030D-6E8A-4147-A177-3AD203B41FA5}">
                      <a16:colId xmlns:a16="http://schemas.microsoft.com/office/drawing/2014/main" val="1116611765"/>
                    </a:ext>
                  </a:extLst>
                </a:gridCol>
              </a:tblGrid>
              <a:tr h="184707">
                <a:tc>
                  <a:txBody>
                    <a:bodyPr/>
                    <a:lstStyle/>
                    <a:p>
                      <a:pPr algn="just">
                        <a:spcAft>
                          <a:spcPts val="0"/>
                        </a:spcAft>
                      </a:pPr>
                      <a:r>
                        <a:rPr lang="ja-JP" altLang="en-US" sz="1200" b="0" kern="100" dirty="0" smtClean="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その他</a:t>
                      </a:r>
                      <a:endParaRPr lang="ja-JP" sz="12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20857621"/>
                  </a:ext>
                </a:extLst>
              </a:tr>
              <a:tr h="2308518">
                <a:tc>
                  <a:txBody>
                    <a:bodyPr/>
                    <a:lstStyle/>
                    <a:p>
                      <a:pPr algn="just">
                        <a:lnSpc>
                          <a:spcPts val="1200"/>
                        </a:lnSpc>
                        <a:spcAft>
                          <a:spcPts val="0"/>
                        </a:spcAft>
                      </a:pPr>
                      <a:r>
                        <a:rPr lang="ja-JP" altLang="en-US" sz="1100" u="sng" kern="100" dirty="0" smtClean="0">
                          <a:effectLst/>
                          <a:latin typeface="Meiryo UI" panose="020B0604030504040204" pitchFamily="50" charset="-128"/>
                          <a:ea typeface="Meiryo UI" panose="020B0604030504040204" pitchFamily="50" charset="-128"/>
                          <a:cs typeface="Times New Roman" panose="02020603050405020304" pitchFamily="18" charset="0"/>
                        </a:rPr>
                        <a:t>〇自由様式</a:t>
                      </a:r>
                      <a:endParaRPr lang="en-US" altLang="ja-JP" sz="1100"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0072" marR="60072" marT="0" marB="0">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7728664"/>
                  </a:ext>
                </a:extLst>
              </a:tr>
            </a:tbl>
          </a:graphicData>
        </a:graphic>
      </p:graphicFrame>
    </p:spTree>
    <p:extLst>
      <p:ext uri="{BB962C8B-B14F-4D97-AF65-F5344CB8AC3E}">
        <p14:creationId xmlns:p14="http://schemas.microsoft.com/office/powerpoint/2010/main" val="33043415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2901</TotalTime>
  <Words>601</Words>
  <Application>Microsoft Office PowerPoint</Application>
  <PresentationFormat>A4 210 x 297 mm</PresentationFormat>
  <Paragraphs>175</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Meiryo UI</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仙台市まちづくり政策局</dc:creator>
  <cp:lastPrinted>2024-03-01T07:09:30Z</cp:lastPrinted>
  <dcterms:created xsi:type="dcterms:W3CDTF">2018-09-12T04:51:14Z</dcterms:created>
  <dcterms:modified xsi:type="dcterms:W3CDTF">2024-03-01T07:28:12Z</dcterms:modified>
</cp:coreProperties>
</file>