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333" r:id="rId2"/>
    <p:sldId id="267" r:id="rId3"/>
    <p:sldId id="263" r:id="rId4"/>
    <p:sldId id="329" r:id="rId5"/>
    <p:sldId id="340" r:id="rId6"/>
    <p:sldId id="341" r:id="rId7"/>
    <p:sldId id="342" r:id="rId8"/>
    <p:sldId id="343" r:id="rId9"/>
    <p:sldId id="344" r:id="rId10"/>
  </p:sldIdLst>
  <p:sldSz cx="9906000" cy="6858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7E6E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85" autoAdjust="0"/>
    <p:restoredTop sz="94660"/>
  </p:normalViewPr>
  <p:slideViewPr>
    <p:cSldViewPr snapToGrid="0">
      <p:cViewPr>
        <p:scale>
          <a:sx n="100" d="100"/>
          <a:sy n="100" d="100"/>
        </p:scale>
        <p:origin x="132" y="-10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7C3BBC4E-B40A-4577-B49E-A2B31A15E7DA}" type="datetimeFigureOut">
              <a:rPr kumimoji="1" lang="ja-JP" altLang="en-US" smtClean="0"/>
              <a:t>2021/1/19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2327876-55BA-4D0E-8843-755F16F91E85}" type="slidenum">
              <a:rPr kumimoji="1" lang="ja-JP" altLang="en-US" smtClean="0"/>
              <a:t>‹#›</a:t>
            </a:fld>
            <a:endParaRPr kumimoji="1" lang="ja-JP" altLang="en-US"/>
          </a:p>
        </p:txBody>
      </p:sp>
    </p:spTree>
    <p:extLst>
      <p:ext uri="{BB962C8B-B14F-4D97-AF65-F5344CB8AC3E}">
        <p14:creationId xmlns:p14="http://schemas.microsoft.com/office/powerpoint/2010/main" val="8436930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C3BBC4E-B40A-4577-B49E-A2B31A15E7DA}" type="datetimeFigureOut">
              <a:rPr kumimoji="1" lang="ja-JP" altLang="en-US" smtClean="0"/>
              <a:t>2021/1/19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2327876-55BA-4D0E-8843-755F16F91E85}" type="slidenum">
              <a:rPr kumimoji="1" lang="ja-JP" altLang="en-US" smtClean="0"/>
              <a:t>‹#›</a:t>
            </a:fld>
            <a:endParaRPr kumimoji="1" lang="ja-JP" altLang="en-US"/>
          </a:p>
        </p:txBody>
      </p:sp>
    </p:spTree>
    <p:extLst>
      <p:ext uri="{BB962C8B-B14F-4D97-AF65-F5344CB8AC3E}">
        <p14:creationId xmlns:p14="http://schemas.microsoft.com/office/powerpoint/2010/main" val="12075827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C3BBC4E-B40A-4577-B49E-A2B31A15E7DA}" type="datetimeFigureOut">
              <a:rPr kumimoji="1" lang="ja-JP" altLang="en-US" smtClean="0"/>
              <a:t>2021/1/19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2327876-55BA-4D0E-8843-755F16F91E85}" type="slidenum">
              <a:rPr kumimoji="1" lang="ja-JP" altLang="en-US" smtClean="0"/>
              <a:t>‹#›</a:t>
            </a:fld>
            <a:endParaRPr kumimoji="1" lang="ja-JP" altLang="en-US"/>
          </a:p>
        </p:txBody>
      </p:sp>
    </p:spTree>
    <p:extLst>
      <p:ext uri="{BB962C8B-B14F-4D97-AF65-F5344CB8AC3E}">
        <p14:creationId xmlns:p14="http://schemas.microsoft.com/office/powerpoint/2010/main" val="3650359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C3BBC4E-B40A-4577-B49E-A2B31A15E7DA}" type="datetimeFigureOut">
              <a:rPr kumimoji="1" lang="ja-JP" altLang="en-US" smtClean="0"/>
              <a:t>2021/1/19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2327876-55BA-4D0E-8843-755F16F91E85}" type="slidenum">
              <a:rPr kumimoji="1" lang="ja-JP" altLang="en-US" smtClean="0"/>
              <a:t>‹#›</a:t>
            </a:fld>
            <a:endParaRPr kumimoji="1" lang="ja-JP" altLang="en-US"/>
          </a:p>
        </p:txBody>
      </p:sp>
    </p:spTree>
    <p:extLst>
      <p:ext uri="{BB962C8B-B14F-4D97-AF65-F5344CB8AC3E}">
        <p14:creationId xmlns:p14="http://schemas.microsoft.com/office/powerpoint/2010/main" val="1356304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7C3BBC4E-B40A-4577-B49E-A2B31A15E7DA}" type="datetimeFigureOut">
              <a:rPr kumimoji="1" lang="ja-JP" altLang="en-US" smtClean="0"/>
              <a:t>2021/1/19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2327876-55BA-4D0E-8843-755F16F91E85}" type="slidenum">
              <a:rPr kumimoji="1" lang="ja-JP" altLang="en-US" smtClean="0"/>
              <a:t>‹#›</a:t>
            </a:fld>
            <a:endParaRPr kumimoji="1" lang="ja-JP" altLang="en-US"/>
          </a:p>
        </p:txBody>
      </p:sp>
    </p:spTree>
    <p:extLst>
      <p:ext uri="{BB962C8B-B14F-4D97-AF65-F5344CB8AC3E}">
        <p14:creationId xmlns:p14="http://schemas.microsoft.com/office/powerpoint/2010/main" val="42272772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7C3BBC4E-B40A-4577-B49E-A2B31A15E7DA}" type="datetimeFigureOut">
              <a:rPr kumimoji="1" lang="ja-JP" altLang="en-US" smtClean="0"/>
              <a:t>2021/1/19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2327876-55BA-4D0E-8843-755F16F91E85}" type="slidenum">
              <a:rPr kumimoji="1" lang="ja-JP" altLang="en-US" smtClean="0"/>
              <a:t>‹#›</a:t>
            </a:fld>
            <a:endParaRPr kumimoji="1" lang="ja-JP" altLang="en-US"/>
          </a:p>
        </p:txBody>
      </p:sp>
    </p:spTree>
    <p:extLst>
      <p:ext uri="{BB962C8B-B14F-4D97-AF65-F5344CB8AC3E}">
        <p14:creationId xmlns:p14="http://schemas.microsoft.com/office/powerpoint/2010/main" val="42106761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7C3BBC4E-B40A-4577-B49E-A2B31A15E7DA}" type="datetimeFigureOut">
              <a:rPr kumimoji="1" lang="ja-JP" altLang="en-US" smtClean="0"/>
              <a:t>2021/1/19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42327876-55BA-4D0E-8843-755F16F91E85}" type="slidenum">
              <a:rPr kumimoji="1" lang="ja-JP" altLang="en-US" smtClean="0"/>
              <a:t>‹#›</a:t>
            </a:fld>
            <a:endParaRPr kumimoji="1" lang="ja-JP" altLang="en-US"/>
          </a:p>
        </p:txBody>
      </p:sp>
    </p:spTree>
    <p:extLst>
      <p:ext uri="{BB962C8B-B14F-4D97-AF65-F5344CB8AC3E}">
        <p14:creationId xmlns:p14="http://schemas.microsoft.com/office/powerpoint/2010/main" val="19962261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7C3BBC4E-B40A-4577-B49E-A2B31A15E7DA}" type="datetimeFigureOut">
              <a:rPr kumimoji="1" lang="ja-JP" altLang="en-US" smtClean="0"/>
              <a:t>2021/1/19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42327876-55BA-4D0E-8843-755F16F91E85}" type="slidenum">
              <a:rPr kumimoji="1" lang="ja-JP" altLang="en-US" smtClean="0"/>
              <a:t>‹#›</a:t>
            </a:fld>
            <a:endParaRPr kumimoji="1" lang="ja-JP" altLang="en-US"/>
          </a:p>
        </p:txBody>
      </p:sp>
    </p:spTree>
    <p:extLst>
      <p:ext uri="{BB962C8B-B14F-4D97-AF65-F5344CB8AC3E}">
        <p14:creationId xmlns:p14="http://schemas.microsoft.com/office/powerpoint/2010/main" val="29467764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3BBC4E-B40A-4577-B49E-A2B31A15E7DA}" type="datetimeFigureOut">
              <a:rPr kumimoji="1" lang="ja-JP" altLang="en-US" smtClean="0"/>
              <a:t>2021/1/19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42327876-55BA-4D0E-8843-755F16F91E85}" type="slidenum">
              <a:rPr kumimoji="1" lang="ja-JP" altLang="en-US" smtClean="0"/>
              <a:t>‹#›</a:t>
            </a:fld>
            <a:endParaRPr kumimoji="1" lang="ja-JP" altLang="en-US"/>
          </a:p>
        </p:txBody>
      </p:sp>
    </p:spTree>
    <p:extLst>
      <p:ext uri="{BB962C8B-B14F-4D97-AF65-F5344CB8AC3E}">
        <p14:creationId xmlns:p14="http://schemas.microsoft.com/office/powerpoint/2010/main" val="3631326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C3BBC4E-B40A-4577-B49E-A2B31A15E7DA}" type="datetimeFigureOut">
              <a:rPr kumimoji="1" lang="ja-JP" altLang="en-US" smtClean="0"/>
              <a:t>2021/1/19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2327876-55BA-4D0E-8843-755F16F91E85}" type="slidenum">
              <a:rPr kumimoji="1" lang="ja-JP" altLang="en-US" smtClean="0"/>
              <a:t>‹#›</a:t>
            </a:fld>
            <a:endParaRPr kumimoji="1" lang="ja-JP" altLang="en-US"/>
          </a:p>
        </p:txBody>
      </p:sp>
    </p:spTree>
    <p:extLst>
      <p:ext uri="{BB962C8B-B14F-4D97-AF65-F5344CB8AC3E}">
        <p14:creationId xmlns:p14="http://schemas.microsoft.com/office/powerpoint/2010/main" val="15210941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C3BBC4E-B40A-4577-B49E-A2B31A15E7DA}" type="datetimeFigureOut">
              <a:rPr kumimoji="1" lang="ja-JP" altLang="en-US" smtClean="0"/>
              <a:t>2021/1/19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2327876-55BA-4D0E-8843-755F16F91E85}" type="slidenum">
              <a:rPr kumimoji="1" lang="ja-JP" altLang="en-US" smtClean="0"/>
              <a:t>‹#›</a:t>
            </a:fld>
            <a:endParaRPr kumimoji="1" lang="ja-JP" altLang="en-US"/>
          </a:p>
        </p:txBody>
      </p:sp>
    </p:spTree>
    <p:extLst>
      <p:ext uri="{BB962C8B-B14F-4D97-AF65-F5344CB8AC3E}">
        <p14:creationId xmlns:p14="http://schemas.microsoft.com/office/powerpoint/2010/main" val="36951455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C3BBC4E-B40A-4577-B49E-A2B31A15E7DA}" type="datetimeFigureOut">
              <a:rPr kumimoji="1" lang="ja-JP" altLang="en-US" smtClean="0"/>
              <a:t>2021/1/19</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2327876-55BA-4D0E-8843-755F16F91E85}" type="slidenum">
              <a:rPr kumimoji="1" lang="ja-JP" altLang="en-US" smtClean="0"/>
              <a:t>‹#›</a:t>
            </a:fld>
            <a:endParaRPr kumimoji="1" lang="ja-JP" altLang="en-US"/>
          </a:p>
        </p:txBody>
      </p:sp>
    </p:spTree>
    <p:extLst>
      <p:ext uri="{BB962C8B-B14F-4D97-AF65-F5344CB8AC3E}">
        <p14:creationId xmlns:p14="http://schemas.microsoft.com/office/powerpoint/2010/main" val="2721054568"/>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2280382" y="67848"/>
            <a:ext cx="6273067" cy="338554"/>
          </a:xfrm>
          <a:prstGeom prst="rect">
            <a:avLst/>
          </a:prstGeom>
        </p:spPr>
        <p:txBody>
          <a:bodyPr wrap="square">
            <a:spAutoFit/>
          </a:bodyPr>
          <a:lstStyle/>
          <a:p>
            <a:pPr lvl="0" algn="ctr" defTabSz="914400" eaLnBrk="0" fontAlgn="base" hangingPunct="0">
              <a:spcBef>
                <a:spcPct val="0"/>
              </a:spcBef>
              <a:spcAft>
                <a:spcPct val="0"/>
              </a:spcAft>
            </a:pPr>
            <a:r>
              <a:rPr lang="ja-JP" altLang="en-US" sz="1600" b="1" u="sng" dirty="0" smtClean="0">
                <a:latin typeface="Meiryo UI" panose="020B0604030504040204" pitchFamily="50" charset="-128"/>
                <a:ea typeface="Meiryo UI" panose="020B0604030504040204" pitchFamily="50" charset="-128"/>
                <a:cs typeface="Times New Roman" panose="02020603050405020304" pitchFamily="18" charset="0"/>
              </a:rPr>
              <a:t>仙台市</a:t>
            </a:r>
            <a:r>
              <a:rPr lang="en-US" altLang="ja-JP" sz="1600" b="1" u="sng" dirty="0" smtClean="0">
                <a:latin typeface="Meiryo UI" panose="020B0604030504040204" pitchFamily="50" charset="-128"/>
                <a:ea typeface="Meiryo UI" panose="020B0604030504040204" pitchFamily="50" charset="-128"/>
                <a:cs typeface="Times New Roman" panose="02020603050405020304" pitchFamily="18" charset="0"/>
              </a:rPr>
              <a:t>×</a:t>
            </a:r>
            <a:r>
              <a:rPr lang="ja-JP" altLang="en-US" sz="1600" b="1" u="sng" dirty="0" smtClean="0">
                <a:latin typeface="Meiryo UI" panose="020B0604030504040204" pitchFamily="50" charset="-128"/>
                <a:ea typeface="Meiryo UI" panose="020B0604030504040204" pitchFamily="50" charset="-128"/>
                <a:cs typeface="Times New Roman" panose="02020603050405020304" pitchFamily="18" charset="0"/>
              </a:rPr>
              <a:t>東北大学スーパーシティ構想</a:t>
            </a:r>
            <a:r>
              <a:rPr lang="ja-JP" altLang="ja-JP" sz="1600" b="1" u="sng" dirty="0" smtClean="0">
                <a:latin typeface="Meiryo UI" panose="020B0604030504040204" pitchFamily="50" charset="-128"/>
                <a:ea typeface="Meiryo UI" panose="020B0604030504040204" pitchFamily="50" charset="-128"/>
                <a:cs typeface="Times New Roman" panose="02020603050405020304" pitchFamily="18" charset="0"/>
              </a:rPr>
              <a:t>に</a:t>
            </a:r>
            <a:r>
              <a:rPr lang="ja-JP" altLang="en-US" sz="1600" b="1" u="sng" dirty="0" smtClean="0">
                <a:latin typeface="Meiryo UI" panose="020B0604030504040204" pitchFamily="50" charset="-128"/>
                <a:ea typeface="Meiryo UI" panose="020B0604030504040204" pitchFamily="50" charset="-128"/>
                <a:cs typeface="Times New Roman" panose="02020603050405020304" pitchFamily="18" charset="0"/>
              </a:rPr>
              <a:t>関する事業</a:t>
            </a:r>
            <a:r>
              <a:rPr lang="ja-JP" altLang="ja-JP" sz="1600" b="1" u="sng" dirty="0" smtClean="0">
                <a:latin typeface="Meiryo UI" panose="020B0604030504040204" pitchFamily="50" charset="-128"/>
                <a:ea typeface="Meiryo UI" panose="020B0604030504040204" pitchFamily="50" charset="-128"/>
                <a:cs typeface="Times New Roman" panose="02020603050405020304" pitchFamily="18" charset="0"/>
              </a:rPr>
              <a:t>提案書</a:t>
            </a:r>
            <a:endParaRPr lang="ja-JP" altLang="ja-JP" sz="1600" b="1" u="sng" dirty="0">
              <a:latin typeface="Meiryo UI" panose="020B0604030504040204" pitchFamily="50" charset="-128"/>
              <a:ea typeface="Meiryo UI" panose="020B0604030504040204" pitchFamily="50" charset="-128"/>
            </a:endParaRPr>
          </a:p>
        </p:txBody>
      </p:sp>
      <p:graphicFrame>
        <p:nvGraphicFramePr>
          <p:cNvPr id="13" name="表 12"/>
          <p:cNvGraphicFramePr>
            <a:graphicFrameLocks noGrp="1"/>
          </p:cNvGraphicFramePr>
          <p:nvPr>
            <p:extLst>
              <p:ext uri="{D42A27DB-BD31-4B8C-83A1-F6EECF244321}">
                <p14:modId xmlns:p14="http://schemas.microsoft.com/office/powerpoint/2010/main" val="1343551450"/>
              </p:ext>
            </p:extLst>
          </p:nvPr>
        </p:nvGraphicFramePr>
        <p:xfrm>
          <a:off x="313348" y="671320"/>
          <a:ext cx="9328638" cy="1384289"/>
        </p:xfrm>
        <a:graphic>
          <a:graphicData uri="http://schemas.openxmlformats.org/drawingml/2006/table">
            <a:tbl>
              <a:tblPr firstRow="1" firstCol="1" bandRow="1"/>
              <a:tblGrid>
                <a:gridCol w="636221">
                  <a:extLst>
                    <a:ext uri="{9D8B030D-6E8A-4147-A177-3AD203B41FA5}">
                      <a16:colId xmlns:a16="http://schemas.microsoft.com/office/drawing/2014/main" val="2344867577"/>
                    </a:ext>
                  </a:extLst>
                </a:gridCol>
                <a:gridCol w="1002323">
                  <a:extLst>
                    <a:ext uri="{9D8B030D-6E8A-4147-A177-3AD203B41FA5}">
                      <a16:colId xmlns:a16="http://schemas.microsoft.com/office/drawing/2014/main" val="2790046410"/>
                    </a:ext>
                  </a:extLst>
                </a:gridCol>
                <a:gridCol w="3376246">
                  <a:extLst>
                    <a:ext uri="{9D8B030D-6E8A-4147-A177-3AD203B41FA5}">
                      <a16:colId xmlns:a16="http://schemas.microsoft.com/office/drawing/2014/main" val="1485405583"/>
                    </a:ext>
                  </a:extLst>
                </a:gridCol>
                <a:gridCol w="861646">
                  <a:extLst>
                    <a:ext uri="{9D8B030D-6E8A-4147-A177-3AD203B41FA5}">
                      <a16:colId xmlns:a16="http://schemas.microsoft.com/office/drawing/2014/main" val="2314475505"/>
                    </a:ext>
                  </a:extLst>
                </a:gridCol>
                <a:gridCol w="3452202">
                  <a:extLst>
                    <a:ext uri="{9D8B030D-6E8A-4147-A177-3AD203B41FA5}">
                      <a16:colId xmlns:a16="http://schemas.microsoft.com/office/drawing/2014/main" val="2442213032"/>
                    </a:ext>
                  </a:extLst>
                </a:gridCol>
              </a:tblGrid>
              <a:tr h="370597">
                <a:tc rowSpan="5">
                  <a:txBody>
                    <a:bodyPr/>
                    <a:lstStyle/>
                    <a:p>
                      <a:pPr algn="just">
                        <a:lnSpc>
                          <a:spcPts val="1200"/>
                        </a:lnSpc>
                        <a:spcAft>
                          <a:spcPts val="0"/>
                        </a:spcAft>
                      </a:pPr>
                      <a:r>
                        <a:rPr lang="ja-JP" sz="1000" kern="100" dirty="0">
                          <a:effectLst/>
                          <a:latin typeface="Meiryo UI" panose="020B0604030504040204" pitchFamily="50" charset="-128"/>
                          <a:ea typeface="Meiryo UI" panose="020B0604030504040204" pitchFamily="50" charset="-128"/>
                          <a:cs typeface="Times New Roman" panose="02020603050405020304" pitchFamily="18" charset="0"/>
                        </a:rPr>
                        <a:t>提案者</a:t>
                      </a:r>
                    </a:p>
                  </a:txBody>
                  <a:tcPr marL="68580" marR="68580" marT="0" marB="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just">
                        <a:spcAft>
                          <a:spcPts val="0"/>
                        </a:spcAft>
                      </a:pPr>
                      <a:r>
                        <a:rPr lang="ja-JP" altLang="en-US" sz="1000" kern="100" dirty="0" smtClean="0">
                          <a:effectLst/>
                          <a:latin typeface="Meiryo UI" panose="020B0604030504040204" pitchFamily="50" charset="-128"/>
                          <a:ea typeface="Meiryo UI" panose="020B0604030504040204" pitchFamily="50" charset="-128"/>
                          <a:cs typeface="Times New Roman" panose="02020603050405020304" pitchFamily="18" charset="0"/>
                        </a:rPr>
                        <a:t>事業者</a:t>
                      </a:r>
                      <a:r>
                        <a:rPr lang="ja-JP" sz="1000" kern="100" dirty="0" smtClean="0">
                          <a:effectLst/>
                          <a:latin typeface="Meiryo UI" panose="020B0604030504040204" pitchFamily="50" charset="-128"/>
                          <a:ea typeface="Meiryo UI" panose="020B0604030504040204" pitchFamily="50" charset="-128"/>
                          <a:cs typeface="Times New Roman" panose="02020603050405020304" pitchFamily="18" charset="0"/>
                        </a:rPr>
                        <a:t>名</a:t>
                      </a:r>
                      <a:endParaRPr lang="ja-JP" sz="10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1">
                        <a:lumMod val="40000"/>
                        <a:lumOff val="60000"/>
                      </a:schemeClr>
                    </a:solidFill>
                  </a:tcPr>
                </a:tc>
                <a:tc gridSpan="3">
                  <a:txBody>
                    <a:bodyPr/>
                    <a:lstStyle/>
                    <a:p>
                      <a:pPr algn="just">
                        <a:spcAft>
                          <a:spcPts val="0"/>
                        </a:spcAft>
                      </a:pPr>
                      <a:r>
                        <a:rPr lang="ja-JP" altLang="en-US" sz="1050" kern="100" dirty="0">
                          <a:effectLst/>
                          <a:latin typeface="Meiryo UI" panose="020B0604030504040204" pitchFamily="50" charset="-128"/>
                          <a:ea typeface="Meiryo UI" panose="020B0604030504040204" pitchFamily="50" charset="-128"/>
                          <a:cs typeface="Times New Roman" panose="02020603050405020304" pitchFamily="18" charset="0"/>
                        </a:rPr>
                        <a:t>複数</a:t>
                      </a:r>
                      <a:r>
                        <a:rPr lang="ja-JP" altLang="en-US" sz="1050" kern="100" dirty="0" smtClean="0">
                          <a:effectLst/>
                          <a:latin typeface="Meiryo UI" panose="020B0604030504040204" pitchFamily="50" charset="-128"/>
                          <a:ea typeface="Meiryo UI" panose="020B0604030504040204" pitchFamily="50" charset="-128"/>
                          <a:cs typeface="Times New Roman" panose="02020603050405020304" pitchFamily="18" charset="0"/>
                        </a:rPr>
                        <a:t>の事業者による応募</a:t>
                      </a:r>
                      <a:r>
                        <a:rPr lang="ja-JP" altLang="en-US" sz="1050" kern="100" dirty="0">
                          <a:effectLst/>
                          <a:latin typeface="Meiryo UI" panose="020B0604030504040204" pitchFamily="50" charset="-128"/>
                          <a:ea typeface="Meiryo UI" panose="020B0604030504040204" pitchFamily="50" charset="-128"/>
                          <a:cs typeface="Times New Roman" panose="02020603050405020304" pitchFamily="18" charset="0"/>
                        </a:rPr>
                        <a:t>の場合は、全て</a:t>
                      </a:r>
                      <a:r>
                        <a:rPr lang="ja-JP" altLang="en-US" sz="1050" kern="100" dirty="0" smtClean="0">
                          <a:effectLst/>
                          <a:latin typeface="Meiryo UI" panose="020B0604030504040204" pitchFamily="50" charset="-128"/>
                          <a:ea typeface="Meiryo UI" panose="020B0604030504040204" pitchFamily="50" charset="-128"/>
                          <a:cs typeface="Times New Roman" panose="02020603050405020304" pitchFamily="18" charset="0"/>
                        </a:rPr>
                        <a:t>の事業者を</a:t>
                      </a:r>
                      <a:r>
                        <a:rPr lang="ja-JP" altLang="en-US" sz="1050" kern="100" dirty="0">
                          <a:effectLst/>
                          <a:latin typeface="Meiryo UI" panose="020B0604030504040204" pitchFamily="50" charset="-128"/>
                          <a:ea typeface="Meiryo UI" panose="020B0604030504040204" pitchFamily="50" charset="-128"/>
                          <a:cs typeface="Times New Roman" panose="02020603050405020304" pitchFamily="18" charset="0"/>
                        </a:rPr>
                        <a:t>記載して下さい。</a:t>
                      </a: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914895119"/>
                  </a:ext>
                </a:extLst>
              </a:tr>
              <a:tr h="253423">
                <a:tc vMerge="1">
                  <a:txBody>
                    <a:bodyPr/>
                    <a:lstStyle/>
                    <a:p>
                      <a:endParaRPr kumimoji="1" lang="ja-JP" altLang="en-US"/>
                    </a:p>
                  </a:txBody>
                  <a:tcPr/>
                </a:tc>
                <a:tc rowSpan="2">
                  <a:txBody>
                    <a:bodyPr/>
                    <a:lstStyle/>
                    <a:p>
                      <a:pPr algn="just">
                        <a:spcAft>
                          <a:spcPts val="0"/>
                        </a:spcAft>
                      </a:pPr>
                      <a:r>
                        <a:rPr lang="ja-JP" altLang="en-US" sz="1000" kern="100" dirty="0" smtClean="0">
                          <a:effectLst/>
                          <a:latin typeface="Meiryo UI" panose="020B0604030504040204" pitchFamily="50" charset="-128"/>
                          <a:ea typeface="Meiryo UI" panose="020B0604030504040204" pitchFamily="50" charset="-128"/>
                          <a:cs typeface="Times New Roman" panose="02020603050405020304" pitchFamily="18" charset="0"/>
                        </a:rPr>
                        <a:t>窓口</a:t>
                      </a:r>
                      <a:r>
                        <a:rPr lang="ja-JP" sz="1000" kern="100" dirty="0" smtClean="0">
                          <a:effectLst/>
                          <a:latin typeface="Meiryo UI" panose="020B0604030504040204" pitchFamily="50" charset="-128"/>
                          <a:ea typeface="Meiryo UI" panose="020B0604030504040204" pitchFamily="50" charset="-128"/>
                          <a:cs typeface="Times New Roman" panose="02020603050405020304" pitchFamily="18" charset="0"/>
                        </a:rPr>
                        <a:t>担当者①</a:t>
                      </a:r>
                      <a:endParaRPr lang="en-US" altLang="ja-JP" sz="10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1">
                        <a:lumMod val="40000"/>
                        <a:lumOff val="60000"/>
                      </a:schemeClr>
                    </a:solidFill>
                  </a:tcPr>
                </a:tc>
                <a:tc rowSpan="2">
                  <a:txBody>
                    <a:bodyPr/>
                    <a:lstStyle/>
                    <a:p>
                      <a:pPr algn="just">
                        <a:spcAft>
                          <a:spcPts val="0"/>
                        </a:spcAft>
                      </a:pPr>
                      <a:r>
                        <a:rPr lang="en-US" sz="1000" kern="100" dirty="0">
                          <a:effectLst/>
                          <a:latin typeface="Meiryo UI" panose="020B0604030504040204" pitchFamily="50" charset="-128"/>
                          <a:ea typeface="Meiryo UI" panose="020B0604030504040204" pitchFamily="50" charset="-128"/>
                          <a:cs typeface="Times New Roman" panose="02020603050405020304" pitchFamily="18" charset="0"/>
                        </a:rPr>
                        <a:t> </a:t>
                      </a:r>
                      <a:endParaRPr lang="ja-JP" sz="10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just">
                        <a:spcAft>
                          <a:spcPts val="0"/>
                        </a:spcAft>
                      </a:pPr>
                      <a:r>
                        <a:rPr lang="ja-JP" sz="1000" kern="100" dirty="0">
                          <a:effectLst/>
                          <a:latin typeface="Meiryo UI" panose="020B0604030504040204" pitchFamily="50" charset="-128"/>
                          <a:ea typeface="Meiryo UI" panose="020B0604030504040204" pitchFamily="50" charset="-128"/>
                          <a:cs typeface="Times New Roman" panose="02020603050405020304" pitchFamily="18" charset="0"/>
                        </a:rPr>
                        <a:t>電話番号</a:t>
                      </a:r>
                    </a:p>
                  </a:txBody>
                  <a:tcPr marL="68580" marR="68580" marT="0" marB="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just">
                        <a:spcAft>
                          <a:spcPts val="0"/>
                        </a:spcAft>
                      </a:pPr>
                      <a:endParaRPr lang="en-US" sz="10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29129432"/>
                  </a:ext>
                </a:extLst>
              </a:tr>
              <a:tr h="253423">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just">
                        <a:spcAft>
                          <a:spcPts val="0"/>
                        </a:spcAft>
                      </a:pPr>
                      <a:r>
                        <a:rPr lang="en-US" sz="1000" kern="100" dirty="0">
                          <a:effectLst/>
                          <a:latin typeface="Meiryo UI" panose="020B0604030504040204" pitchFamily="50" charset="-128"/>
                          <a:ea typeface="Meiryo UI" panose="020B0604030504040204" pitchFamily="50" charset="-128"/>
                          <a:cs typeface="Times New Roman" panose="02020603050405020304" pitchFamily="18" charset="0"/>
                        </a:rPr>
                        <a:t>E</a:t>
                      </a:r>
                      <a:r>
                        <a:rPr lang="ja-JP" sz="1000" kern="100" dirty="0">
                          <a:effectLst/>
                          <a:latin typeface="Meiryo UI" panose="020B0604030504040204" pitchFamily="50" charset="-128"/>
                          <a:ea typeface="Meiryo UI" panose="020B0604030504040204" pitchFamily="50" charset="-128"/>
                          <a:cs typeface="Times New Roman" panose="02020603050405020304" pitchFamily="18" charset="0"/>
                        </a:rPr>
                        <a:t>メール</a:t>
                      </a:r>
                    </a:p>
                  </a:txBody>
                  <a:tcPr marL="68580" marR="68580" marT="0" marB="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just">
                        <a:spcAft>
                          <a:spcPts val="0"/>
                        </a:spcAft>
                      </a:pPr>
                      <a:r>
                        <a:rPr lang="en-US" sz="1000" kern="100" dirty="0">
                          <a:effectLst/>
                          <a:latin typeface="Meiryo UI" panose="020B0604030504040204" pitchFamily="50" charset="-128"/>
                          <a:ea typeface="Meiryo UI" panose="020B0604030504040204" pitchFamily="50" charset="-128"/>
                          <a:cs typeface="Times New Roman" panose="02020603050405020304" pitchFamily="18" charset="0"/>
                        </a:rPr>
                        <a:t> </a:t>
                      </a:r>
                      <a:endParaRPr lang="ja-JP" sz="10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509825"/>
                  </a:ext>
                </a:extLst>
              </a:tr>
              <a:tr h="253423">
                <a:tc vMerge="1">
                  <a:txBody>
                    <a:bodyPr/>
                    <a:lstStyle/>
                    <a:p>
                      <a:endParaRPr kumimoji="1" lang="ja-JP" altLang="en-US"/>
                    </a:p>
                  </a:txBody>
                  <a:tcPr/>
                </a:tc>
                <a:tc rowSpan="2">
                  <a:txBody>
                    <a:bodyPr/>
                    <a:lstStyle/>
                    <a:p>
                      <a:pPr algn="just">
                        <a:spcAft>
                          <a:spcPts val="0"/>
                        </a:spcAft>
                      </a:pPr>
                      <a:r>
                        <a:rPr lang="ja-JP" altLang="en-US" sz="1000" kern="100" dirty="0">
                          <a:effectLst/>
                          <a:latin typeface="Meiryo UI" panose="020B0604030504040204" pitchFamily="50" charset="-128"/>
                          <a:ea typeface="Meiryo UI" panose="020B0604030504040204" pitchFamily="50" charset="-128"/>
                          <a:cs typeface="Times New Roman" panose="02020603050405020304" pitchFamily="18" charset="0"/>
                        </a:rPr>
                        <a:t>窓口</a:t>
                      </a:r>
                      <a:r>
                        <a:rPr lang="ja-JP" sz="1000" kern="100" dirty="0">
                          <a:effectLst/>
                          <a:latin typeface="Meiryo UI" panose="020B0604030504040204" pitchFamily="50" charset="-128"/>
                          <a:ea typeface="Meiryo UI" panose="020B0604030504040204" pitchFamily="50" charset="-128"/>
                          <a:cs typeface="Times New Roman" panose="02020603050405020304" pitchFamily="18" charset="0"/>
                        </a:rPr>
                        <a:t>担当者</a:t>
                      </a:r>
                      <a:r>
                        <a:rPr lang="ja-JP" sz="1000" kern="100" dirty="0" smtClean="0">
                          <a:effectLst/>
                          <a:latin typeface="Meiryo UI" panose="020B0604030504040204" pitchFamily="50" charset="-128"/>
                          <a:ea typeface="Meiryo UI" panose="020B0604030504040204" pitchFamily="50" charset="-128"/>
                          <a:cs typeface="Times New Roman" panose="02020603050405020304" pitchFamily="18" charset="0"/>
                        </a:rPr>
                        <a:t>②</a:t>
                      </a:r>
                      <a:endParaRPr lang="en-US" altLang="ja-JP" sz="10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1">
                        <a:lumMod val="40000"/>
                        <a:lumOff val="60000"/>
                      </a:schemeClr>
                    </a:solidFill>
                  </a:tcPr>
                </a:tc>
                <a:tc rowSpan="2">
                  <a:txBody>
                    <a:bodyPr/>
                    <a:lstStyle/>
                    <a:p>
                      <a:pPr algn="just">
                        <a:spcAft>
                          <a:spcPts val="0"/>
                        </a:spcAft>
                      </a:pPr>
                      <a:r>
                        <a:rPr lang="en-US" sz="1000" kern="100" dirty="0">
                          <a:effectLst/>
                          <a:latin typeface="Meiryo UI" panose="020B0604030504040204" pitchFamily="50" charset="-128"/>
                          <a:ea typeface="Meiryo UI" panose="020B0604030504040204" pitchFamily="50" charset="-128"/>
                          <a:cs typeface="Times New Roman" panose="02020603050405020304" pitchFamily="18" charset="0"/>
                        </a:rPr>
                        <a:t> </a:t>
                      </a:r>
                      <a:endParaRPr lang="ja-JP" sz="10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just">
                        <a:spcAft>
                          <a:spcPts val="0"/>
                        </a:spcAft>
                      </a:pPr>
                      <a:r>
                        <a:rPr lang="ja-JP" sz="1000" kern="100" dirty="0">
                          <a:effectLst/>
                          <a:latin typeface="Meiryo UI" panose="020B0604030504040204" pitchFamily="50" charset="-128"/>
                          <a:ea typeface="Meiryo UI" panose="020B0604030504040204" pitchFamily="50" charset="-128"/>
                          <a:cs typeface="Times New Roman" panose="02020603050405020304" pitchFamily="18" charset="0"/>
                        </a:rPr>
                        <a:t>電話番号</a:t>
                      </a:r>
                    </a:p>
                  </a:txBody>
                  <a:tcPr marL="68580" marR="68580" marT="0" marB="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just">
                        <a:spcAft>
                          <a:spcPts val="0"/>
                        </a:spcAft>
                      </a:pPr>
                      <a:r>
                        <a:rPr lang="en-US" sz="1000" kern="100" dirty="0">
                          <a:effectLst/>
                          <a:latin typeface="Meiryo UI" panose="020B0604030504040204" pitchFamily="50" charset="-128"/>
                          <a:ea typeface="Meiryo UI" panose="020B0604030504040204" pitchFamily="50" charset="-128"/>
                          <a:cs typeface="Times New Roman" panose="02020603050405020304" pitchFamily="18" charset="0"/>
                        </a:rPr>
                        <a:t> </a:t>
                      </a:r>
                      <a:endParaRPr lang="ja-JP" sz="10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8682888"/>
                  </a:ext>
                </a:extLst>
              </a:tr>
              <a:tr h="253423">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just">
                        <a:spcAft>
                          <a:spcPts val="0"/>
                        </a:spcAft>
                      </a:pPr>
                      <a:r>
                        <a:rPr lang="en-US" sz="1000" kern="100" dirty="0">
                          <a:effectLst/>
                          <a:latin typeface="Meiryo UI" panose="020B0604030504040204" pitchFamily="50" charset="-128"/>
                          <a:ea typeface="Meiryo UI" panose="020B0604030504040204" pitchFamily="50" charset="-128"/>
                          <a:cs typeface="Times New Roman" panose="02020603050405020304" pitchFamily="18" charset="0"/>
                        </a:rPr>
                        <a:t>E</a:t>
                      </a:r>
                      <a:r>
                        <a:rPr lang="ja-JP" sz="1000" kern="100" dirty="0">
                          <a:effectLst/>
                          <a:latin typeface="Meiryo UI" panose="020B0604030504040204" pitchFamily="50" charset="-128"/>
                          <a:ea typeface="Meiryo UI" panose="020B0604030504040204" pitchFamily="50" charset="-128"/>
                          <a:cs typeface="Times New Roman" panose="02020603050405020304" pitchFamily="18" charset="0"/>
                        </a:rPr>
                        <a:t>メール</a:t>
                      </a:r>
                    </a:p>
                  </a:txBody>
                  <a:tcPr marL="68580" marR="68580" marT="0" marB="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just">
                        <a:spcAft>
                          <a:spcPts val="0"/>
                        </a:spcAft>
                      </a:pPr>
                      <a:r>
                        <a:rPr lang="en-US" sz="1000" kern="100" dirty="0">
                          <a:effectLst/>
                          <a:latin typeface="Meiryo UI" panose="020B0604030504040204" pitchFamily="50" charset="-128"/>
                          <a:ea typeface="Meiryo UI" panose="020B0604030504040204" pitchFamily="50" charset="-128"/>
                          <a:cs typeface="Times New Roman" panose="02020603050405020304" pitchFamily="18" charset="0"/>
                        </a:rPr>
                        <a:t> </a:t>
                      </a:r>
                      <a:endParaRPr lang="ja-JP" sz="10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74320494"/>
                  </a:ext>
                </a:extLst>
              </a:tr>
            </a:tbl>
          </a:graphicData>
        </a:graphic>
      </p:graphicFrame>
      <p:graphicFrame>
        <p:nvGraphicFramePr>
          <p:cNvPr id="14" name="表 13"/>
          <p:cNvGraphicFramePr>
            <a:graphicFrameLocks noGrp="1"/>
          </p:cNvGraphicFramePr>
          <p:nvPr>
            <p:extLst>
              <p:ext uri="{D42A27DB-BD31-4B8C-83A1-F6EECF244321}">
                <p14:modId xmlns:p14="http://schemas.microsoft.com/office/powerpoint/2010/main" val="1141360792"/>
              </p:ext>
            </p:extLst>
          </p:nvPr>
        </p:nvGraphicFramePr>
        <p:xfrm>
          <a:off x="313348" y="2356084"/>
          <a:ext cx="9328638" cy="4326070"/>
        </p:xfrm>
        <a:graphic>
          <a:graphicData uri="http://schemas.openxmlformats.org/drawingml/2006/table">
            <a:tbl>
              <a:tblPr firstRow="1" firstCol="1" bandRow="1"/>
              <a:tblGrid>
                <a:gridCol w="9328638">
                  <a:extLst>
                    <a:ext uri="{9D8B030D-6E8A-4147-A177-3AD203B41FA5}">
                      <a16:colId xmlns:a16="http://schemas.microsoft.com/office/drawing/2014/main" val="2428030708"/>
                    </a:ext>
                  </a:extLst>
                </a:gridCol>
              </a:tblGrid>
              <a:tr h="358495">
                <a:tc>
                  <a:txBody>
                    <a:bodyPr/>
                    <a:lstStyle/>
                    <a:p>
                      <a:pPr algn="just">
                        <a:lnSpc>
                          <a:spcPts val="1200"/>
                        </a:lnSpc>
                        <a:spcAft>
                          <a:spcPts val="0"/>
                        </a:spcAft>
                      </a:pPr>
                      <a:endParaRPr lang="en-US" altLang="ja-JP" sz="100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just">
                        <a:lnSpc>
                          <a:spcPts val="1200"/>
                        </a:lnSpc>
                        <a:spcAft>
                          <a:spcPts val="0"/>
                        </a:spcAft>
                      </a:pPr>
                      <a:r>
                        <a:rPr lang="ja-JP" altLang="en-US" sz="1100" kern="100" dirty="0" smtClean="0">
                          <a:effectLst/>
                          <a:latin typeface="Meiryo UI" panose="020B0604030504040204" pitchFamily="50" charset="-128"/>
                          <a:ea typeface="Meiryo UI" panose="020B0604030504040204" pitchFamily="50" charset="-128"/>
                          <a:cs typeface="Times New Roman" panose="02020603050405020304" pitchFamily="18" charset="0"/>
                        </a:rPr>
                        <a:t>スーパーシティ構想の推進体制</a:t>
                      </a:r>
                    </a:p>
                  </a:txBody>
                  <a:tcPr marL="49029" marR="49029" marT="0" marB="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41059922"/>
                  </a:ext>
                </a:extLst>
              </a:tr>
              <a:tr h="3967575">
                <a:tc>
                  <a:txBody>
                    <a:bodyPr/>
                    <a:lstStyle/>
                    <a:p>
                      <a:pPr algn="just">
                        <a:lnSpc>
                          <a:spcPts val="1200"/>
                        </a:lnSpc>
                        <a:spcAft>
                          <a:spcPts val="0"/>
                        </a:spcAft>
                      </a:pPr>
                      <a:endParaRPr lang="en-US" altLang="ja-JP" sz="10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49029" marR="49029" marT="0" marB="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95556160"/>
                  </a:ext>
                </a:extLst>
              </a:tr>
            </a:tbl>
          </a:graphicData>
        </a:graphic>
      </p:graphicFrame>
      <p:sp>
        <p:nvSpPr>
          <p:cNvPr id="8" name="スライド番号プレースホルダー 1"/>
          <p:cNvSpPr>
            <a:spLocks noGrp="1"/>
          </p:cNvSpPr>
          <p:nvPr>
            <p:ph type="sldNum" sz="quarter" idx="12"/>
          </p:nvPr>
        </p:nvSpPr>
        <p:spPr>
          <a:xfrm>
            <a:off x="7605295" y="6525349"/>
            <a:ext cx="2311400" cy="365125"/>
          </a:xfrm>
        </p:spPr>
        <p:txBody>
          <a:bodyPr/>
          <a:lstStyle/>
          <a:p>
            <a:fld id="{D9550142-B990-490A-A107-ED7302A7FD52}" type="slidenum">
              <a:rPr kumimoji="1" lang="ja-JP" altLang="en-US" smtClean="0"/>
              <a:t>1</a:t>
            </a:fld>
            <a:endParaRPr kumimoji="1" lang="ja-JP" altLang="en-US"/>
          </a:p>
        </p:txBody>
      </p:sp>
      <p:sp>
        <p:nvSpPr>
          <p:cNvPr id="9" name="Rectangle 7"/>
          <p:cNvSpPr>
            <a:spLocks noChangeArrowheads="1"/>
          </p:cNvSpPr>
          <p:nvPr/>
        </p:nvSpPr>
        <p:spPr bwMode="auto">
          <a:xfrm>
            <a:off x="309840" y="361903"/>
            <a:ext cx="903500" cy="276999"/>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lang="ja-JP" altLang="en-US" sz="1200" u="sng" dirty="0">
                <a:latin typeface="Meiryo UI" panose="020B0604030504040204" pitchFamily="50" charset="-128"/>
                <a:ea typeface="Meiryo UI" panose="020B0604030504040204" pitchFamily="50" charset="-128"/>
                <a:cs typeface="Times New Roman" panose="02020603050405020304" pitchFamily="18" charset="0"/>
              </a:rPr>
              <a:t>基本情報</a:t>
            </a:r>
            <a:endParaRPr kumimoji="0" lang="ja-JP" altLang="ja-JP" sz="3200" b="0" i="0" u="sng"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p:txBody>
      </p:sp>
      <p:sp>
        <p:nvSpPr>
          <p:cNvPr id="12" name="Rectangle 7"/>
          <p:cNvSpPr>
            <a:spLocks noChangeArrowheads="1"/>
          </p:cNvSpPr>
          <p:nvPr/>
        </p:nvSpPr>
        <p:spPr bwMode="auto">
          <a:xfrm>
            <a:off x="297689" y="2072284"/>
            <a:ext cx="1015721" cy="276999"/>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200" b="0" i="0" u="sng"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Ⅰ</a:t>
            </a:r>
            <a:r>
              <a:rPr kumimoji="0" lang="ja-JP" altLang="en-US" sz="1200" b="0" i="0" u="sng"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　</a:t>
            </a:r>
            <a:r>
              <a:rPr kumimoji="0" lang="ja-JP" altLang="ja-JP" sz="1200" b="0" i="0" u="sng"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概要</a:t>
            </a:r>
            <a:endParaRPr kumimoji="0" lang="ja-JP" altLang="ja-JP" sz="3200" b="0" i="0" u="sng"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p:txBody>
      </p:sp>
      <p:sp>
        <p:nvSpPr>
          <p:cNvPr id="10" name="Rectangle 7"/>
          <p:cNvSpPr>
            <a:spLocks noChangeArrowheads="1"/>
          </p:cNvSpPr>
          <p:nvPr/>
        </p:nvSpPr>
        <p:spPr bwMode="auto">
          <a:xfrm>
            <a:off x="8500532" y="138610"/>
            <a:ext cx="1117293" cy="307777"/>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400" b="0" i="0" u="sng"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Ⅰ</a:t>
            </a:r>
            <a:r>
              <a:rPr kumimoji="0" lang="ja-JP" altLang="en-US" sz="1400" b="0" i="0" u="sng"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　</a:t>
            </a:r>
            <a:r>
              <a:rPr kumimoji="0" lang="ja-JP" altLang="ja-JP" sz="1400" b="0" i="0" u="sng"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概要</a:t>
            </a:r>
            <a:endParaRPr kumimoji="0" lang="ja-JP" altLang="ja-JP" sz="3600" b="0" i="0" u="sng"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p:txBody>
      </p:sp>
      <p:sp>
        <p:nvSpPr>
          <p:cNvPr id="11" name="Rectangle 1"/>
          <p:cNvSpPr>
            <a:spLocks noChangeArrowheads="1"/>
          </p:cNvSpPr>
          <p:nvPr/>
        </p:nvSpPr>
        <p:spPr bwMode="auto">
          <a:xfrm>
            <a:off x="297689" y="2770538"/>
            <a:ext cx="8947248"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defTabSz="914400" eaLnBrk="0" fontAlgn="base" hangingPunct="0">
              <a:spcBef>
                <a:spcPct val="0"/>
              </a:spcBef>
              <a:spcAft>
                <a:spcPct val="0"/>
              </a:spcAft>
            </a:pPr>
            <a:r>
              <a:rPr lang="ja-JP" altLang="en-US" sz="1100" dirty="0">
                <a:latin typeface="Meiryo UI" panose="020B0604030504040204" pitchFamily="50" charset="-128"/>
                <a:ea typeface="Meiryo UI" panose="020B0604030504040204" pitchFamily="50" charset="-128"/>
              </a:rPr>
              <a:t>スーパーシティ構想を推進する組織</a:t>
            </a:r>
            <a:r>
              <a:rPr lang="ja-JP" altLang="en-US" sz="1100" dirty="0" smtClean="0">
                <a:latin typeface="Meiryo UI" panose="020B0604030504040204" pitchFamily="50" charset="-128"/>
                <a:ea typeface="Meiryo UI" panose="020B0604030504040204" pitchFamily="50" charset="-128"/>
              </a:rPr>
              <a:t>体制に</a:t>
            </a:r>
            <a:r>
              <a:rPr lang="ja-JP" altLang="en-US" sz="1100" dirty="0">
                <a:latin typeface="Meiryo UI" panose="020B0604030504040204" pitchFamily="50" charset="-128"/>
                <a:ea typeface="Meiryo UI" panose="020B0604030504040204" pitchFamily="50" charset="-128"/>
              </a:rPr>
              <a:t>ついて記載するとともに</a:t>
            </a:r>
            <a:r>
              <a:rPr lang="ja-JP" altLang="en-US" sz="1100" dirty="0" smtClean="0">
                <a:latin typeface="Meiryo UI" panose="020B0604030504040204" pitchFamily="50" charset="-128"/>
                <a:ea typeface="Meiryo UI" panose="020B0604030504040204" pitchFamily="50" charset="-128"/>
              </a:rPr>
              <a:t>、ツリー図</a:t>
            </a:r>
            <a:r>
              <a:rPr lang="ja-JP" altLang="en-US" sz="1100" dirty="0">
                <a:latin typeface="Meiryo UI" panose="020B0604030504040204" pitchFamily="50" charset="-128"/>
                <a:ea typeface="Meiryo UI" panose="020B0604030504040204" pitchFamily="50" charset="-128"/>
              </a:rPr>
              <a:t>等を貼付して</a:t>
            </a:r>
            <a:r>
              <a:rPr lang="ja-JP" altLang="en-US" sz="1100" kern="10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rPr>
              <a:t>下さい</a:t>
            </a:r>
            <a:r>
              <a:rPr lang="ja-JP" altLang="en-US" sz="1100" dirty="0">
                <a:latin typeface="Meiryo UI" panose="020B0604030504040204" pitchFamily="50" charset="-128"/>
                <a:ea typeface="Meiryo UI" panose="020B0604030504040204" pitchFamily="50" charset="-128"/>
              </a:rPr>
              <a:t>。</a:t>
            </a:r>
            <a:endParaRPr kumimoji="0" lang="ja-JP" altLang="ja-JP" sz="11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p:txBody>
      </p:sp>
      <p:sp>
        <p:nvSpPr>
          <p:cNvPr id="15" name="テキスト ボックス 14"/>
          <p:cNvSpPr txBox="1"/>
          <p:nvPr/>
        </p:nvSpPr>
        <p:spPr>
          <a:xfrm>
            <a:off x="1717186" y="4165176"/>
            <a:ext cx="6520962" cy="707886"/>
          </a:xfrm>
          <a:prstGeom prst="rect">
            <a:avLst/>
          </a:prstGeom>
          <a:noFill/>
        </p:spPr>
        <p:txBody>
          <a:bodyPr wrap="square" rtlCol="0">
            <a:spAutoFit/>
          </a:bodyPr>
          <a:lstStyle/>
          <a:p>
            <a:pPr algn="ctr"/>
            <a:r>
              <a:rPr kumimoji="1" lang="ja-JP" altLang="en-US" sz="4000" dirty="0">
                <a:solidFill>
                  <a:schemeClr val="bg2">
                    <a:lumMod val="90000"/>
                  </a:schemeClr>
                </a:solidFill>
                <a:latin typeface="HGS創英角ｺﾞｼｯｸUB" panose="020B0900000000000000" pitchFamily="50" charset="-128"/>
                <a:ea typeface="HGS創英角ｺﾞｼｯｸUB" panose="020B0900000000000000" pitchFamily="50" charset="-128"/>
              </a:rPr>
              <a:t>様式自由</a:t>
            </a:r>
            <a:endParaRPr kumimoji="1" lang="en-US" altLang="ja-JP" sz="4000" dirty="0">
              <a:solidFill>
                <a:schemeClr val="bg2">
                  <a:lumMod val="90000"/>
                </a:schemeClr>
              </a:solidFill>
              <a:latin typeface="HGS創英角ｺﾞｼｯｸUB" panose="020B0900000000000000" pitchFamily="50" charset="-128"/>
              <a:ea typeface="HGS創英角ｺﾞｼｯｸUB" panose="020B0900000000000000" pitchFamily="50" charset="-128"/>
            </a:endParaRPr>
          </a:p>
        </p:txBody>
      </p:sp>
    </p:spTree>
    <p:extLst>
      <p:ext uri="{BB962C8B-B14F-4D97-AF65-F5344CB8AC3E}">
        <p14:creationId xmlns:p14="http://schemas.microsoft.com/office/powerpoint/2010/main" val="140800467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タイトル 2"/>
          <p:cNvSpPr txBox="1">
            <a:spLocks/>
          </p:cNvSpPr>
          <p:nvPr/>
        </p:nvSpPr>
        <p:spPr>
          <a:xfrm>
            <a:off x="451824" y="113995"/>
            <a:ext cx="3900366" cy="424732"/>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endParaRPr lang="ja-JP" altLang="en-US" sz="1100" dirty="0">
              <a:latin typeface="Meiryo UI" panose="020B0604030504040204" pitchFamily="50" charset="-128"/>
              <a:ea typeface="Meiryo UI" panose="020B0604030504040204" pitchFamily="50" charset="-128"/>
            </a:endParaRPr>
          </a:p>
        </p:txBody>
      </p:sp>
      <p:cxnSp>
        <p:nvCxnSpPr>
          <p:cNvPr id="8" name="直線コネクタ 7"/>
          <p:cNvCxnSpPr/>
          <p:nvPr/>
        </p:nvCxnSpPr>
        <p:spPr>
          <a:xfrm>
            <a:off x="399072" y="583926"/>
            <a:ext cx="900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6" name="タイトル 2"/>
          <p:cNvSpPr txBox="1">
            <a:spLocks/>
          </p:cNvSpPr>
          <p:nvPr/>
        </p:nvSpPr>
        <p:spPr>
          <a:xfrm>
            <a:off x="5421734" y="38100"/>
            <a:ext cx="4455233" cy="424732"/>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en-US" altLang="ja-JP" sz="1400" u="sng" dirty="0">
                <a:latin typeface="Meiryo UI" panose="020B0604030504040204" pitchFamily="50" charset="-128"/>
                <a:ea typeface="Meiryo UI" panose="020B0604030504040204" pitchFamily="50" charset="-128"/>
              </a:rPr>
              <a:t>Ⅱ</a:t>
            </a:r>
            <a:r>
              <a:rPr lang="ja-JP" altLang="en-US" sz="1400" u="sng" dirty="0">
                <a:latin typeface="Meiryo UI" panose="020B0604030504040204" pitchFamily="50" charset="-128"/>
                <a:ea typeface="Meiryo UI" panose="020B0604030504040204" pitchFamily="50" charset="-128"/>
              </a:rPr>
              <a:t>➀「複数分野の先端的サービスの提供」に関する事項</a:t>
            </a:r>
          </a:p>
        </p:txBody>
      </p:sp>
      <p:sp>
        <p:nvSpPr>
          <p:cNvPr id="9" name="スライド番号プレースホルダー 1"/>
          <p:cNvSpPr>
            <a:spLocks noGrp="1"/>
          </p:cNvSpPr>
          <p:nvPr>
            <p:ph type="sldNum" sz="quarter" idx="12"/>
          </p:nvPr>
        </p:nvSpPr>
        <p:spPr>
          <a:xfrm>
            <a:off x="7605295" y="6525349"/>
            <a:ext cx="2311400" cy="365125"/>
          </a:xfrm>
        </p:spPr>
        <p:txBody>
          <a:bodyPr/>
          <a:lstStyle/>
          <a:p>
            <a:fld id="{D9550142-B990-490A-A107-ED7302A7FD52}" type="slidenum">
              <a:rPr kumimoji="1" lang="ja-JP" altLang="en-US" smtClean="0"/>
              <a:t>2</a:t>
            </a:fld>
            <a:endParaRPr kumimoji="1" lang="ja-JP" altLang="en-US"/>
          </a:p>
        </p:txBody>
      </p:sp>
      <p:sp>
        <p:nvSpPr>
          <p:cNvPr id="13" name="Rectangle 1"/>
          <p:cNvSpPr>
            <a:spLocks noChangeArrowheads="1"/>
          </p:cNvSpPr>
          <p:nvPr/>
        </p:nvSpPr>
        <p:spPr bwMode="auto">
          <a:xfrm>
            <a:off x="524207" y="812181"/>
            <a:ext cx="8749730"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defTabSz="914400" eaLnBrk="0" fontAlgn="base" hangingPunct="0">
              <a:spcBef>
                <a:spcPct val="0"/>
              </a:spcBef>
              <a:spcAft>
                <a:spcPct val="0"/>
              </a:spcAft>
            </a:pPr>
            <a:r>
              <a:rPr lang="ja-JP" altLang="en-US" sz="1050" dirty="0">
                <a:latin typeface="Meiryo UI" panose="020B0604030504040204" pitchFamily="50" charset="-128"/>
                <a:ea typeface="Meiryo UI" panose="020B0604030504040204" pitchFamily="50" charset="-128"/>
              </a:rPr>
              <a:t>先端的サービスの全体像と内容について、 図や写真等を用いて</a:t>
            </a:r>
            <a:r>
              <a:rPr lang="ja-JP" altLang="en-US" sz="1050" dirty="0" smtClean="0">
                <a:latin typeface="Meiryo UI" panose="020B0604030504040204" pitchFamily="50" charset="-128"/>
                <a:ea typeface="Meiryo UI" panose="020B0604030504040204" pitchFamily="50" charset="-128"/>
              </a:rPr>
              <a:t>、分野を分けて分かりやすく</a:t>
            </a:r>
            <a:r>
              <a:rPr lang="ja-JP" altLang="en-US" sz="1050" dirty="0">
                <a:latin typeface="Meiryo UI" panose="020B0604030504040204" pitchFamily="50" charset="-128"/>
                <a:ea typeface="Meiryo UI" panose="020B0604030504040204" pitchFamily="50" charset="-128"/>
              </a:rPr>
              <a:t>作成して</a:t>
            </a:r>
            <a:r>
              <a:rPr lang="ja-JP" altLang="en-US" sz="1050" kern="10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rPr>
              <a:t>下さい</a:t>
            </a:r>
            <a:r>
              <a:rPr lang="ja-JP" altLang="en-US" sz="1050" dirty="0">
                <a:latin typeface="Meiryo UI" panose="020B0604030504040204" pitchFamily="50" charset="-128"/>
                <a:ea typeface="Meiryo UI" panose="020B0604030504040204" pitchFamily="50" charset="-128"/>
              </a:rPr>
              <a:t>。（複数ページにわたっても結構です）</a:t>
            </a:r>
            <a:endParaRPr lang="en-US" altLang="ja-JP" sz="1050" dirty="0">
              <a:latin typeface="Meiryo UI" panose="020B0604030504040204" pitchFamily="50" charset="-128"/>
              <a:ea typeface="Meiryo UI" panose="020B0604030504040204" pitchFamily="50" charset="-128"/>
            </a:endParaRPr>
          </a:p>
        </p:txBody>
      </p:sp>
      <p:sp>
        <p:nvSpPr>
          <p:cNvPr id="12" name="タイトル 2"/>
          <p:cNvSpPr txBox="1">
            <a:spLocks/>
          </p:cNvSpPr>
          <p:nvPr/>
        </p:nvSpPr>
        <p:spPr>
          <a:xfrm>
            <a:off x="517362" y="138525"/>
            <a:ext cx="5676414" cy="424732"/>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1600" b="1" dirty="0">
                <a:latin typeface="Meiryo UI" panose="020B0604030504040204" pitchFamily="50" charset="-128"/>
                <a:ea typeface="Meiryo UI" panose="020B0604030504040204" pitchFamily="50" charset="-128"/>
              </a:rPr>
              <a:t>先端的</a:t>
            </a:r>
            <a:r>
              <a:rPr lang="ja-JP" altLang="en-US" sz="1600" b="1" dirty="0" smtClean="0">
                <a:latin typeface="Meiryo UI" panose="020B0604030504040204" pitchFamily="50" charset="-128"/>
                <a:ea typeface="Meiryo UI" panose="020B0604030504040204" pitchFamily="50" charset="-128"/>
              </a:rPr>
              <a:t>サービスの</a:t>
            </a:r>
            <a:r>
              <a:rPr lang="ja-JP" altLang="en-US" sz="1600" b="1" dirty="0">
                <a:latin typeface="Meiryo UI" panose="020B0604030504040204" pitchFamily="50" charset="-128"/>
                <a:ea typeface="Meiryo UI" panose="020B0604030504040204" pitchFamily="50" charset="-128"/>
              </a:rPr>
              <a:t>概要</a:t>
            </a:r>
          </a:p>
        </p:txBody>
      </p:sp>
      <p:sp>
        <p:nvSpPr>
          <p:cNvPr id="14" name="テキスト ボックス 13"/>
          <p:cNvSpPr txBox="1"/>
          <p:nvPr/>
        </p:nvSpPr>
        <p:spPr>
          <a:xfrm>
            <a:off x="1579027" y="2961133"/>
            <a:ext cx="6520962" cy="707886"/>
          </a:xfrm>
          <a:prstGeom prst="rect">
            <a:avLst/>
          </a:prstGeom>
          <a:noFill/>
        </p:spPr>
        <p:txBody>
          <a:bodyPr wrap="square" rtlCol="0">
            <a:spAutoFit/>
          </a:bodyPr>
          <a:lstStyle/>
          <a:p>
            <a:pPr algn="ctr"/>
            <a:r>
              <a:rPr kumimoji="1" lang="ja-JP" altLang="en-US" sz="4000" dirty="0">
                <a:solidFill>
                  <a:schemeClr val="bg2">
                    <a:lumMod val="90000"/>
                  </a:schemeClr>
                </a:solidFill>
                <a:latin typeface="HGS創英角ｺﾞｼｯｸUB" panose="020B0900000000000000" pitchFamily="50" charset="-128"/>
                <a:ea typeface="HGS創英角ｺﾞｼｯｸUB" panose="020B0900000000000000" pitchFamily="50" charset="-128"/>
              </a:rPr>
              <a:t>様式自由</a:t>
            </a:r>
            <a:endParaRPr kumimoji="1" lang="en-US" altLang="ja-JP" sz="4000" dirty="0">
              <a:solidFill>
                <a:schemeClr val="bg2">
                  <a:lumMod val="90000"/>
                </a:schemeClr>
              </a:solidFill>
              <a:latin typeface="HGS創英角ｺﾞｼｯｸUB" panose="020B0900000000000000" pitchFamily="50" charset="-128"/>
              <a:ea typeface="HGS創英角ｺﾞｼｯｸUB" panose="020B0900000000000000" pitchFamily="50" charset="-128"/>
            </a:endParaRPr>
          </a:p>
        </p:txBody>
      </p:sp>
    </p:spTree>
    <p:extLst>
      <p:ext uri="{BB962C8B-B14F-4D97-AF65-F5344CB8AC3E}">
        <p14:creationId xmlns:p14="http://schemas.microsoft.com/office/powerpoint/2010/main" val="141198398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p:cNvGraphicFramePr>
            <a:graphicFrameLocks noGrp="1"/>
          </p:cNvGraphicFramePr>
          <p:nvPr>
            <p:extLst>
              <p:ext uri="{D42A27DB-BD31-4B8C-83A1-F6EECF244321}">
                <p14:modId xmlns:p14="http://schemas.microsoft.com/office/powerpoint/2010/main" val="2177365735"/>
              </p:ext>
            </p:extLst>
          </p:nvPr>
        </p:nvGraphicFramePr>
        <p:xfrm>
          <a:off x="284896" y="389674"/>
          <a:ext cx="9351474" cy="6109301"/>
        </p:xfrm>
        <a:graphic>
          <a:graphicData uri="http://schemas.openxmlformats.org/drawingml/2006/table">
            <a:tbl>
              <a:tblPr firstRow="1" firstCol="1" bandRow="1"/>
              <a:tblGrid>
                <a:gridCol w="9351474">
                  <a:extLst>
                    <a:ext uri="{9D8B030D-6E8A-4147-A177-3AD203B41FA5}">
                      <a16:colId xmlns:a16="http://schemas.microsoft.com/office/drawing/2014/main" val="1116611765"/>
                    </a:ext>
                  </a:extLst>
                </a:gridCol>
              </a:tblGrid>
              <a:tr h="227931">
                <a:tc>
                  <a:txBody>
                    <a:bodyPr/>
                    <a:lstStyle/>
                    <a:p>
                      <a:pPr algn="just">
                        <a:spcAft>
                          <a:spcPts val="0"/>
                        </a:spcAft>
                      </a:pPr>
                      <a:r>
                        <a:rPr lang="ja-JP" altLang="en-US" sz="1200" kern="1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（各サービスの説明）</a:t>
                      </a:r>
                      <a:r>
                        <a:rPr lang="ja-JP" sz="1200" b="1" kern="1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先端的サービス</a:t>
                      </a:r>
                      <a:r>
                        <a:rPr lang="ja-JP" altLang="en-US" sz="1200" b="1" kern="1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１</a:t>
                      </a:r>
                      <a:endParaRPr lang="ja-JP" sz="1200" b="1"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0072" marR="60072" marT="0" marB="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20857621"/>
                  </a:ext>
                </a:extLst>
              </a:tr>
              <a:tr h="444203">
                <a:tc>
                  <a:txBody>
                    <a:bodyPr/>
                    <a:lstStyle/>
                    <a:p>
                      <a:pPr algn="just">
                        <a:lnSpc>
                          <a:spcPts val="1200"/>
                        </a:lnSpc>
                        <a:spcAft>
                          <a:spcPts val="0"/>
                        </a:spcAft>
                      </a:pPr>
                      <a:r>
                        <a:rPr lang="ja-JP" altLang="en-US" sz="1100" u="sng" kern="100" dirty="0">
                          <a:effectLst/>
                          <a:latin typeface="Meiryo UI" panose="020B0604030504040204" pitchFamily="50" charset="-128"/>
                          <a:ea typeface="Meiryo UI" panose="020B0604030504040204" pitchFamily="50" charset="-128"/>
                          <a:cs typeface="Times New Roman" panose="02020603050405020304" pitchFamily="18" charset="0"/>
                        </a:rPr>
                        <a:t>〇先端的サービスの名称</a:t>
                      </a:r>
                      <a:endParaRPr lang="en-US" altLang="ja-JP" sz="1100" u="sng"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0072" marR="60072" marT="0" marB="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47728664"/>
                  </a:ext>
                </a:extLst>
              </a:tr>
              <a:tr h="477891">
                <a:tc>
                  <a:txBody>
                    <a:bodyPr/>
                    <a:lstStyle/>
                    <a:p>
                      <a:pPr algn="just">
                        <a:lnSpc>
                          <a:spcPts val="1200"/>
                        </a:lnSpc>
                        <a:spcAft>
                          <a:spcPts val="0"/>
                        </a:spcAft>
                      </a:pPr>
                      <a:r>
                        <a:rPr lang="ja-JP" altLang="en-US" sz="1100" u="sng" kern="1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a:t>
                      </a:r>
                      <a:r>
                        <a:rPr lang="ja-JP" sz="1100" u="sng" kern="1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対象分野（移動・物流・支払い・行政・医療・介護・服薬・教育・エネルギー・ 環境・防犯・防災など</a:t>
                      </a:r>
                      <a:r>
                        <a:rPr lang="ja-JP" altLang="en-US" sz="1100" u="sng" kern="1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　</a:t>
                      </a:r>
                      <a:r>
                        <a:rPr lang="en-US" altLang="ja-JP" sz="1100" u="sng" kern="100" dirty="0">
                          <a:solidFill>
                            <a:srgbClr val="FF0000"/>
                          </a:solidFill>
                          <a:effectLst/>
                          <a:latin typeface="Meiryo UI" panose="020B0604030504040204" pitchFamily="50" charset="-128"/>
                          <a:ea typeface="Meiryo UI" panose="020B0604030504040204" pitchFamily="50" charset="-128"/>
                          <a:cs typeface="Times New Roman" panose="02020603050405020304" pitchFamily="18" charset="0"/>
                        </a:rPr>
                        <a:t>※</a:t>
                      </a:r>
                      <a:r>
                        <a:rPr lang="ja-JP" altLang="en-US" sz="1100" u="sng" kern="100" dirty="0">
                          <a:solidFill>
                            <a:srgbClr val="FF0000"/>
                          </a:solidFill>
                          <a:effectLst/>
                          <a:latin typeface="Meiryo UI" panose="020B0604030504040204" pitchFamily="50" charset="-128"/>
                          <a:ea typeface="Meiryo UI" panose="020B0604030504040204" pitchFamily="50" charset="-128"/>
                          <a:cs typeface="Times New Roman" panose="02020603050405020304" pitchFamily="18" charset="0"/>
                        </a:rPr>
                        <a:t>例示した分野以外でも、当然構いません</a:t>
                      </a:r>
                      <a:r>
                        <a:rPr lang="ja-JP" altLang="en-US" sz="1100" u="sng" kern="1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a:t>
                      </a:r>
                      <a:r>
                        <a:rPr lang="ja-JP" sz="1100" u="sng" kern="1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a:t>
                      </a:r>
                      <a:endParaRPr lang="ja-JP" sz="110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just">
                        <a:lnSpc>
                          <a:spcPts val="1200"/>
                        </a:lnSpc>
                        <a:spcAft>
                          <a:spcPts val="0"/>
                        </a:spcAft>
                      </a:pPr>
                      <a:endParaRPr lang="en-US" altLang="ja-JP" sz="11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0072" marR="60072" marT="0" marB="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29557488"/>
                  </a:ext>
                </a:extLst>
              </a:tr>
              <a:tr h="2182083">
                <a:tc>
                  <a:txBody>
                    <a:bodyPr/>
                    <a:lstStyle/>
                    <a:p>
                      <a:pPr algn="just">
                        <a:lnSpc>
                          <a:spcPts val="1200"/>
                        </a:lnSpc>
                        <a:spcAft>
                          <a:spcPts val="0"/>
                        </a:spcAft>
                      </a:pPr>
                      <a:r>
                        <a:rPr lang="ja-JP" sz="1100" u="sng" kern="1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〇先端的サービスの内容</a:t>
                      </a:r>
                      <a:endParaRPr lang="en-US" sz="1100" kern="1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endParaRPr>
                    </a:p>
                    <a:p>
                      <a:pPr algn="just">
                        <a:lnSpc>
                          <a:spcPts val="1200"/>
                        </a:lnSpc>
                        <a:spcAft>
                          <a:spcPts val="0"/>
                        </a:spcAft>
                      </a:pPr>
                      <a:r>
                        <a:rPr lang="ja-JP" altLang="en-US" sz="1100" kern="1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　先端的サービスの具体的な内容とともに、その先進性・革新性、効果等も記載して下さい。</a:t>
                      </a:r>
                      <a:endParaRPr lang="ja-JP" sz="11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0072" marR="60072" marT="0" marB="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8039763"/>
                  </a:ext>
                </a:extLst>
              </a:tr>
              <a:tr h="667245">
                <a:tc>
                  <a:txBody>
                    <a:bodyPr/>
                    <a:lstStyle/>
                    <a:p>
                      <a:pPr marL="0" marR="0" lvl="0" indent="0" algn="just" defTabSz="914400" rtl="0" eaLnBrk="1" fontAlgn="auto" latinLnBrk="0" hangingPunct="1">
                        <a:lnSpc>
                          <a:spcPts val="1200"/>
                        </a:lnSpc>
                        <a:spcBef>
                          <a:spcPts val="0"/>
                        </a:spcBef>
                        <a:spcAft>
                          <a:spcPts val="0"/>
                        </a:spcAft>
                        <a:buClrTx/>
                        <a:buSzTx/>
                        <a:buFontTx/>
                        <a:buNone/>
                        <a:tabLst/>
                        <a:defRPr/>
                      </a:pPr>
                      <a:r>
                        <a:rPr lang="ja-JP" altLang="ja-JP" sz="1100" u="sng" kern="1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〇</a:t>
                      </a:r>
                      <a:r>
                        <a:rPr lang="ja-JP" altLang="en-US" sz="1100" u="sng" kern="1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関連する規制・制度改革事項（新たな規制改革の提案、既存の国家戦略特区の特例措置の活用）</a:t>
                      </a:r>
                      <a:endParaRPr lang="ja-JP" altLang="ja-JP" sz="11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0072" marR="60072" marT="0" marB="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2286075"/>
                  </a:ext>
                </a:extLst>
              </a:tr>
              <a:tr h="703316">
                <a:tc>
                  <a:txBody>
                    <a:bodyPr/>
                    <a:lstStyle/>
                    <a:p>
                      <a:pPr marL="0" marR="0" lvl="0" indent="0" algn="just" defTabSz="914400" rtl="0" eaLnBrk="1" fontAlgn="auto" latinLnBrk="0" hangingPunct="1">
                        <a:lnSpc>
                          <a:spcPts val="1200"/>
                        </a:lnSpc>
                        <a:spcBef>
                          <a:spcPts val="0"/>
                        </a:spcBef>
                        <a:spcAft>
                          <a:spcPts val="0"/>
                        </a:spcAft>
                        <a:buClrTx/>
                        <a:buSzTx/>
                        <a:buFontTx/>
                        <a:buNone/>
                        <a:tabLst/>
                        <a:defRPr/>
                      </a:pPr>
                      <a:r>
                        <a:rPr lang="ja-JP" altLang="ja-JP" sz="1100" u="sng" kern="1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〇</a:t>
                      </a:r>
                      <a:r>
                        <a:rPr lang="ja-JP" altLang="en-US" sz="1100" u="sng" kern="1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スケジュール</a:t>
                      </a:r>
                      <a:endParaRPr lang="en-US" altLang="ja-JP" sz="1100" u="sng" kern="1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endParaRPr>
                    </a:p>
                    <a:p>
                      <a:pPr marL="0" marR="0" lvl="0" indent="0" algn="just" defTabSz="914400" rtl="0" eaLnBrk="1" fontAlgn="auto" latinLnBrk="0" hangingPunct="1">
                        <a:lnSpc>
                          <a:spcPts val="1200"/>
                        </a:lnSpc>
                        <a:spcBef>
                          <a:spcPts val="0"/>
                        </a:spcBef>
                        <a:spcAft>
                          <a:spcPts val="0"/>
                        </a:spcAft>
                        <a:buClrTx/>
                        <a:buSzTx/>
                        <a:buFontTx/>
                        <a:buNone/>
                        <a:tabLst/>
                        <a:defRPr/>
                      </a:pPr>
                      <a:r>
                        <a:rPr lang="ja-JP" altLang="en-US" sz="1100" u="none" kern="1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　実証実験、サービス実装等のスケジュールについて記載して</a:t>
                      </a:r>
                      <a:r>
                        <a:rPr lang="ja-JP" altLang="en-US" sz="1100" kern="1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下さい</a:t>
                      </a:r>
                      <a:r>
                        <a:rPr lang="ja-JP" altLang="en-US" sz="1100" u="none" kern="1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a:t>
                      </a:r>
                      <a:r>
                        <a:rPr lang="en-US" altLang="ja-JP" sz="1100" u="none" kern="1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 </a:t>
                      </a:r>
                      <a:endParaRPr lang="ja-JP" altLang="ja-JP" sz="1100" u="none"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just">
                        <a:lnSpc>
                          <a:spcPts val="1200"/>
                        </a:lnSpc>
                        <a:spcAft>
                          <a:spcPts val="0"/>
                        </a:spcAft>
                      </a:pPr>
                      <a:endParaRPr lang="ja-JP" sz="11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0072" marR="60072" marT="0" marB="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46706073"/>
                  </a:ext>
                </a:extLst>
              </a:tr>
              <a:tr h="703316">
                <a:tc>
                  <a:txBody>
                    <a:bodyPr/>
                    <a:lstStyle/>
                    <a:p>
                      <a:pPr algn="just">
                        <a:lnSpc>
                          <a:spcPts val="1200"/>
                        </a:lnSpc>
                        <a:spcAft>
                          <a:spcPts val="0"/>
                        </a:spcAft>
                      </a:pPr>
                      <a:r>
                        <a:rPr lang="ja-JP" altLang="en-US" sz="1100" u="sng" kern="100" dirty="0">
                          <a:effectLst/>
                          <a:latin typeface="Meiryo UI" panose="020B0604030504040204" pitchFamily="50" charset="-128"/>
                          <a:ea typeface="Meiryo UI" panose="020B0604030504040204" pitchFamily="50" charset="-128"/>
                          <a:cs typeface="Times New Roman" panose="02020603050405020304" pitchFamily="18" charset="0"/>
                        </a:rPr>
                        <a:t>○先端的サービスを実施する主要</a:t>
                      </a:r>
                      <a:r>
                        <a:rPr lang="ja-JP" altLang="en-US" sz="1100" u="sng" kern="100">
                          <a:effectLst/>
                          <a:latin typeface="Meiryo UI" panose="020B0604030504040204" pitchFamily="50" charset="-128"/>
                          <a:ea typeface="Meiryo UI" panose="020B0604030504040204" pitchFamily="50" charset="-128"/>
                          <a:cs typeface="Times New Roman" panose="02020603050405020304" pitchFamily="18" charset="0"/>
                        </a:rPr>
                        <a:t>な</a:t>
                      </a:r>
                      <a:r>
                        <a:rPr lang="ja-JP" altLang="en-US" sz="1100" u="sng" kern="100" smtClean="0">
                          <a:effectLst/>
                          <a:latin typeface="Meiryo UI" panose="020B0604030504040204" pitchFamily="50" charset="-128"/>
                          <a:ea typeface="Meiryo UI" panose="020B0604030504040204" pitchFamily="50" charset="-128"/>
                          <a:cs typeface="Times New Roman" panose="02020603050405020304" pitchFamily="18" charset="0"/>
                        </a:rPr>
                        <a:t>事業者（共同提案の場合）</a:t>
                      </a:r>
                      <a:endParaRPr lang="ja-JP" sz="11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0072" marR="60072" marT="0" marB="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11958380"/>
                  </a:ext>
                </a:extLst>
              </a:tr>
              <a:tr h="703316">
                <a:tc>
                  <a:txBody>
                    <a:bodyPr/>
                    <a:lstStyle/>
                    <a:p>
                      <a:pPr algn="just">
                        <a:lnSpc>
                          <a:spcPts val="1200"/>
                        </a:lnSpc>
                        <a:spcAft>
                          <a:spcPts val="0"/>
                        </a:spcAft>
                      </a:pPr>
                      <a:r>
                        <a:rPr lang="ja-JP" altLang="ja-JP" sz="1100" u="sng" kern="1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〇先端的サービスに係る費用及びその負担主体</a:t>
                      </a:r>
                      <a:r>
                        <a:rPr lang="en-US" altLang="ja-JP" sz="1100" kern="1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 </a:t>
                      </a:r>
                      <a:endParaRPr lang="ja-JP" sz="1100" u="sng"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0072" marR="60072" marT="0" marB="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34646152"/>
                  </a:ext>
                </a:extLst>
              </a:tr>
            </a:tbl>
          </a:graphicData>
        </a:graphic>
      </p:graphicFrame>
      <p:sp>
        <p:nvSpPr>
          <p:cNvPr id="4" name="正方形/長方形 3"/>
          <p:cNvSpPr/>
          <p:nvPr/>
        </p:nvSpPr>
        <p:spPr>
          <a:xfrm>
            <a:off x="6626984" y="6477079"/>
            <a:ext cx="2947839" cy="369332"/>
          </a:xfrm>
          <a:prstGeom prst="rect">
            <a:avLst/>
          </a:prstGeom>
        </p:spPr>
        <p:txBody>
          <a:bodyPr wrap="square">
            <a:spAutoFit/>
          </a:bodyPr>
          <a:lstStyle/>
          <a:p>
            <a:pPr lvl="0" defTabSz="914400" eaLnBrk="0" fontAlgn="base" hangingPunct="0">
              <a:spcBef>
                <a:spcPct val="0"/>
              </a:spcBef>
              <a:spcAft>
                <a:spcPct val="0"/>
              </a:spcAft>
            </a:pPr>
            <a:r>
              <a:rPr lang="ja-JP" altLang="ja-JP" sz="900" dirty="0">
                <a:solidFill>
                  <a:srgbClr val="FF0000"/>
                </a:solidFill>
                <a:latin typeface="Meiryo UI" panose="020B0604030504040204" pitchFamily="50" charset="-128"/>
                <a:ea typeface="Meiryo UI" panose="020B0604030504040204" pitchFamily="50" charset="-128"/>
                <a:cs typeface="Times New Roman" panose="02020603050405020304" pitchFamily="18" charset="0"/>
              </a:rPr>
              <a:t>※</a:t>
            </a:r>
            <a:r>
              <a:rPr lang="ja-JP" altLang="en-US" sz="900" dirty="0">
                <a:solidFill>
                  <a:srgbClr val="FF0000"/>
                </a:solidFill>
                <a:latin typeface="Meiryo UI" panose="020B0604030504040204" pitchFamily="50" charset="-128"/>
                <a:ea typeface="Meiryo UI" panose="020B0604030504040204" pitchFamily="50" charset="-128"/>
                <a:cs typeface="Times New Roman" panose="02020603050405020304" pitchFamily="18" charset="0"/>
              </a:rPr>
              <a:t>先端的サービスの数に応じ、適宜ページを</a:t>
            </a:r>
            <a:r>
              <a:rPr lang="ja-JP" altLang="ja-JP" sz="900" dirty="0">
                <a:solidFill>
                  <a:srgbClr val="FF0000"/>
                </a:solidFill>
                <a:latin typeface="Meiryo UI" panose="020B0604030504040204" pitchFamily="50" charset="-128"/>
                <a:ea typeface="Meiryo UI" panose="020B0604030504040204" pitchFamily="50" charset="-128"/>
                <a:cs typeface="Times New Roman" panose="02020603050405020304" pitchFamily="18" charset="0"/>
              </a:rPr>
              <a:t>追加して下さい。</a:t>
            </a:r>
            <a:r>
              <a:rPr lang="ja-JP" altLang="en-US" sz="900" dirty="0">
                <a:solidFill>
                  <a:srgbClr val="FF0000"/>
                </a:solidFill>
                <a:latin typeface="Meiryo UI" panose="020B0604030504040204" pitchFamily="50" charset="-128"/>
                <a:ea typeface="Meiryo UI" panose="020B0604030504040204" pitchFamily="50" charset="-128"/>
                <a:cs typeface="Times New Roman" panose="02020603050405020304" pitchFamily="18" charset="0"/>
              </a:rPr>
              <a:t>また、必要に応じ、参考資料を添付して下さい。</a:t>
            </a:r>
            <a:endParaRPr lang="ja-JP" altLang="ja-JP" dirty="0">
              <a:solidFill>
                <a:srgbClr val="FF0000"/>
              </a:solidFill>
              <a:latin typeface="Meiryo UI" panose="020B0604030504040204" pitchFamily="50" charset="-128"/>
              <a:ea typeface="Meiryo UI" panose="020B0604030504040204" pitchFamily="50" charset="-128"/>
            </a:endParaRPr>
          </a:p>
        </p:txBody>
      </p:sp>
      <p:sp>
        <p:nvSpPr>
          <p:cNvPr id="6" name="スライド番号プレースホルダー 1"/>
          <p:cNvSpPr>
            <a:spLocks noGrp="1"/>
          </p:cNvSpPr>
          <p:nvPr>
            <p:ph type="sldNum" sz="quarter" idx="12"/>
          </p:nvPr>
        </p:nvSpPr>
        <p:spPr>
          <a:xfrm>
            <a:off x="7605295" y="6525349"/>
            <a:ext cx="2311400" cy="365125"/>
          </a:xfrm>
        </p:spPr>
        <p:txBody>
          <a:bodyPr/>
          <a:lstStyle/>
          <a:p>
            <a:fld id="{D9550142-B990-490A-A107-ED7302A7FD52}" type="slidenum">
              <a:rPr kumimoji="1" lang="ja-JP" altLang="en-US" smtClean="0"/>
              <a:t>3</a:t>
            </a:fld>
            <a:endParaRPr kumimoji="1" lang="ja-JP" altLang="en-US"/>
          </a:p>
        </p:txBody>
      </p:sp>
      <p:sp>
        <p:nvSpPr>
          <p:cNvPr id="8" name="タイトル 2"/>
          <p:cNvSpPr txBox="1">
            <a:spLocks/>
          </p:cNvSpPr>
          <p:nvPr/>
        </p:nvSpPr>
        <p:spPr>
          <a:xfrm>
            <a:off x="5594466" y="-52642"/>
            <a:ext cx="4322230" cy="424732"/>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en-US" altLang="ja-JP" sz="1400" u="sng" dirty="0">
                <a:latin typeface="Meiryo UI" panose="020B0604030504040204" pitchFamily="50" charset="-128"/>
                <a:ea typeface="Meiryo UI" panose="020B0604030504040204" pitchFamily="50" charset="-128"/>
              </a:rPr>
              <a:t>Ⅱ</a:t>
            </a:r>
            <a:r>
              <a:rPr lang="ja-JP" altLang="en-US" sz="1400" u="sng" dirty="0">
                <a:latin typeface="Meiryo UI" panose="020B0604030504040204" pitchFamily="50" charset="-128"/>
                <a:ea typeface="Meiryo UI" panose="020B0604030504040204" pitchFamily="50" charset="-128"/>
              </a:rPr>
              <a:t>➀「複数分野の先端的サービスの提供」に関する事項</a:t>
            </a:r>
          </a:p>
        </p:txBody>
      </p:sp>
    </p:spTree>
    <p:extLst>
      <p:ext uri="{BB962C8B-B14F-4D97-AF65-F5344CB8AC3E}">
        <p14:creationId xmlns:p14="http://schemas.microsoft.com/office/powerpoint/2010/main" val="38638887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2"/>
          <p:cNvSpPr txBox="1">
            <a:spLocks/>
          </p:cNvSpPr>
          <p:nvPr/>
        </p:nvSpPr>
        <p:spPr>
          <a:xfrm>
            <a:off x="451824" y="131579"/>
            <a:ext cx="3900366" cy="424732"/>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endPar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j-cs"/>
            </a:endParaRPr>
          </a:p>
        </p:txBody>
      </p:sp>
      <p:cxnSp>
        <p:nvCxnSpPr>
          <p:cNvPr id="6" name="直線コネクタ 5"/>
          <p:cNvCxnSpPr/>
          <p:nvPr/>
        </p:nvCxnSpPr>
        <p:spPr>
          <a:xfrm>
            <a:off x="399072" y="591479"/>
            <a:ext cx="900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7" name="タイトル 2"/>
          <p:cNvSpPr txBox="1">
            <a:spLocks/>
          </p:cNvSpPr>
          <p:nvPr/>
        </p:nvSpPr>
        <p:spPr>
          <a:xfrm>
            <a:off x="451824" y="149163"/>
            <a:ext cx="3786068" cy="424732"/>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j-cs"/>
              </a:rPr>
              <a:t>新たな規制・制度改革の提案</a:t>
            </a:r>
          </a:p>
        </p:txBody>
      </p:sp>
      <p:sp>
        <p:nvSpPr>
          <p:cNvPr id="8" name="スライド番号プレースホルダー 1"/>
          <p:cNvSpPr>
            <a:spLocks noGrp="1"/>
          </p:cNvSpPr>
          <p:nvPr>
            <p:ph type="sldNum" sz="quarter" idx="12"/>
          </p:nvPr>
        </p:nvSpPr>
        <p:spPr>
          <a:xfrm>
            <a:off x="7605295" y="6525349"/>
            <a:ext cx="2311400" cy="365125"/>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9550142-B990-490A-A107-ED7302A7FD52}" type="slidenum">
              <a:rPr kumimoji="1" lang="ja-JP" altLang="en-US" sz="1200" b="0" i="0" u="none" strike="noStrike" kern="1200" cap="none" spc="0" normalizeH="0" baseline="0" noProof="0" smtClean="0">
                <a:ln>
                  <a:noFill/>
                </a:ln>
                <a:solidFill>
                  <a:prstClr val="black">
                    <a:tint val="75000"/>
                  </a:prstClr>
                </a:solidFill>
                <a:effectLst/>
                <a:uLnTx/>
                <a:uFillTx/>
                <a:latin typeface="Calibri"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1" lang="ja-JP" altLang="en-US" sz="1200" b="0" i="0" u="none" strike="noStrike" kern="1200" cap="none" spc="0" normalizeH="0" baseline="0" noProof="0" dirty="0">
              <a:ln>
                <a:noFill/>
              </a:ln>
              <a:solidFill>
                <a:prstClr val="black">
                  <a:tint val="75000"/>
                </a:prstClr>
              </a:solidFill>
              <a:effectLst/>
              <a:uLnTx/>
              <a:uFillTx/>
              <a:latin typeface="Calibri" panose="020F0502020204030204"/>
              <a:ea typeface="游ゴシック" panose="020B0400000000000000" pitchFamily="50" charset="-128"/>
              <a:cs typeface="+mn-cs"/>
            </a:endParaRPr>
          </a:p>
        </p:txBody>
      </p:sp>
      <p:graphicFrame>
        <p:nvGraphicFramePr>
          <p:cNvPr id="11" name="表 10"/>
          <p:cNvGraphicFramePr>
            <a:graphicFrameLocks noGrp="1"/>
          </p:cNvGraphicFramePr>
          <p:nvPr>
            <p:extLst>
              <p:ext uri="{D42A27DB-BD31-4B8C-83A1-F6EECF244321}">
                <p14:modId xmlns:p14="http://schemas.microsoft.com/office/powerpoint/2010/main" val="529726216"/>
              </p:ext>
            </p:extLst>
          </p:nvPr>
        </p:nvGraphicFramePr>
        <p:xfrm>
          <a:off x="189791" y="687890"/>
          <a:ext cx="9418562" cy="5684381"/>
        </p:xfrm>
        <a:graphic>
          <a:graphicData uri="http://schemas.openxmlformats.org/drawingml/2006/table">
            <a:tbl>
              <a:tblPr firstRow="1" bandRow="1">
                <a:tableStyleId>{F5AB1C69-6EDB-4FF4-983F-18BD219EF322}</a:tableStyleId>
              </a:tblPr>
              <a:tblGrid>
                <a:gridCol w="323729">
                  <a:extLst>
                    <a:ext uri="{9D8B030D-6E8A-4147-A177-3AD203B41FA5}">
                      <a16:colId xmlns:a16="http://schemas.microsoft.com/office/drawing/2014/main" val="1316306213"/>
                    </a:ext>
                  </a:extLst>
                </a:gridCol>
                <a:gridCol w="1407692">
                  <a:extLst>
                    <a:ext uri="{9D8B030D-6E8A-4147-A177-3AD203B41FA5}">
                      <a16:colId xmlns:a16="http://schemas.microsoft.com/office/drawing/2014/main" val="2417424962"/>
                    </a:ext>
                  </a:extLst>
                </a:gridCol>
                <a:gridCol w="1407692">
                  <a:extLst>
                    <a:ext uri="{9D8B030D-6E8A-4147-A177-3AD203B41FA5}">
                      <a16:colId xmlns:a16="http://schemas.microsoft.com/office/drawing/2014/main" val="4007082420"/>
                    </a:ext>
                  </a:extLst>
                </a:gridCol>
                <a:gridCol w="1407692">
                  <a:extLst>
                    <a:ext uri="{9D8B030D-6E8A-4147-A177-3AD203B41FA5}">
                      <a16:colId xmlns:a16="http://schemas.microsoft.com/office/drawing/2014/main" val="1217734497"/>
                    </a:ext>
                  </a:extLst>
                </a:gridCol>
                <a:gridCol w="1407692">
                  <a:extLst>
                    <a:ext uri="{9D8B030D-6E8A-4147-A177-3AD203B41FA5}">
                      <a16:colId xmlns:a16="http://schemas.microsoft.com/office/drawing/2014/main" val="2169076355"/>
                    </a:ext>
                  </a:extLst>
                </a:gridCol>
                <a:gridCol w="1407692">
                  <a:extLst>
                    <a:ext uri="{9D8B030D-6E8A-4147-A177-3AD203B41FA5}">
                      <a16:colId xmlns:a16="http://schemas.microsoft.com/office/drawing/2014/main" val="2332162211"/>
                    </a:ext>
                  </a:extLst>
                </a:gridCol>
                <a:gridCol w="1407692">
                  <a:extLst>
                    <a:ext uri="{9D8B030D-6E8A-4147-A177-3AD203B41FA5}">
                      <a16:colId xmlns:a16="http://schemas.microsoft.com/office/drawing/2014/main" val="2215086164"/>
                    </a:ext>
                  </a:extLst>
                </a:gridCol>
                <a:gridCol w="648681">
                  <a:extLst>
                    <a:ext uri="{9D8B030D-6E8A-4147-A177-3AD203B41FA5}">
                      <a16:colId xmlns:a16="http://schemas.microsoft.com/office/drawing/2014/main" val="3150403266"/>
                    </a:ext>
                  </a:extLst>
                </a:gridCol>
              </a:tblGrid>
              <a:tr h="1000331">
                <a:tc>
                  <a:txBody>
                    <a:bodyPr/>
                    <a:lstStyle/>
                    <a:p>
                      <a:r>
                        <a:rPr kumimoji="1" lang="en-US" altLang="ja-JP" sz="800" b="0" dirty="0">
                          <a:latin typeface="Meiryo UI" panose="020B0604030504040204" pitchFamily="50" charset="-128"/>
                          <a:ea typeface="Meiryo UI" panose="020B0604030504040204" pitchFamily="50" charset="-128"/>
                        </a:rPr>
                        <a:t>No</a:t>
                      </a:r>
                      <a:endParaRPr kumimoji="1" lang="ja-JP" altLang="en-US" sz="800" b="0" dirty="0">
                        <a:latin typeface="Meiryo UI" panose="020B0604030504040204" pitchFamily="50" charset="-128"/>
                        <a:ea typeface="Meiryo UI" panose="020B0604030504040204" pitchFamily="50" charset="-128"/>
                      </a:endParaRPr>
                    </a:p>
                  </a:txBody>
                  <a:tcPr anchor="ct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tcPr>
                </a:tc>
                <a:tc>
                  <a:txBody>
                    <a:bodyPr/>
                    <a:lstStyle/>
                    <a:p>
                      <a:r>
                        <a:rPr lang="ja-JP" altLang="en-US" sz="1000" b="0" dirty="0">
                          <a:latin typeface="Meiryo UI" panose="020B0604030504040204" pitchFamily="50" charset="-128"/>
                          <a:ea typeface="Meiryo UI" panose="020B0604030504040204" pitchFamily="50" charset="-128"/>
                        </a:rPr>
                        <a:t>①提案名</a:t>
                      </a:r>
                    </a:p>
                  </a:txBody>
                  <a:tcPr anchor="ct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tcPr>
                </a:tc>
                <a:tc>
                  <a:txBody>
                    <a:bodyPr/>
                    <a:lstStyle/>
                    <a:p>
                      <a:r>
                        <a:rPr kumimoji="1" lang="ja-JP" altLang="en-US" sz="1000" b="0" dirty="0">
                          <a:latin typeface="Meiryo UI" panose="020B0604030504040204" pitchFamily="50" charset="-128"/>
                          <a:ea typeface="Meiryo UI" panose="020B0604030504040204" pitchFamily="50" charset="-128"/>
                        </a:rPr>
                        <a:t>②具体的な事業の実施内容</a:t>
                      </a:r>
                    </a:p>
                  </a:txBody>
                  <a:tcPr anchor="ct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tcPr>
                </a:tc>
                <a:tc>
                  <a:txBody>
                    <a:bodyPr/>
                    <a:lstStyle/>
                    <a:p>
                      <a:r>
                        <a:rPr lang="ja-JP" altLang="en-US" sz="1000" b="0" dirty="0">
                          <a:latin typeface="Meiryo UI" panose="020B0604030504040204" pitchFamily="50" charset="-128"/>
                          <a:ea typeface="Meiryo UI" panose="020B0604030504040204" pitchFamily="50" charset="-128"/>
                        </a:rPr>
                        <a:t>③「②」の事業を実施した場合に想定される経済的社会的効果</a:t>
                      </a:r>
                    </a:p>
                  </a:txBody>
                  <a:tcPr anchor="ct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tcPr>
                </a:tc>
                <a:tc>
                  <a:txBody>
                    <a:bodyPr/>
                    <a:lstStyle/>
                    <a:p>
                      <a:r>
                        <a:rPr kumimoji="1" lang="ja-JP" altLang="en-US" sz="1000" b="0" dirty="0">
                          <a:latin typeface="Meiryo UI" panose="020B0604030504040204" pitchFamily="50" charset="-128"/>
                          <a:ea typeface="Meiryo UI" panose="020B0604030504040204" pitchFamily="50" charset="-128"/>
                        </a:rPr>
                        <a:t>④「②」の事業の実施を不可能又は困難とさせている規制等の内容</a:t>
                      </a:r>
                    </a:p>
                  </a:txBody>
                  <a:tcPr anchor="ct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tcPr>
                </a:tc>
                <a:tc>
                  <a:txBody>
                    <a:bodyPr/>
                    <a:lstStyle/>
                    <a:p>
                      <a:r>
                        <a:rPr kumimoji="1" lang="ja-JP" altLang="en-US" sz="1000" b="0" dirty="0">
                          <a:latin typeface="Meiryo UI" panose="020B0604030504040204" pitchFamily="50" charset="-128"/>
                          <a:ea typeface="Meiryo UI" panose="020B0604030504040204" pitchFamily="50" charset="-128"/>
                        </a:rPr>
                        <a:t>⑤「④」の規制等の根拠法令等</a:t>
                      </a:r>
                    </a:p>
                  </a:txBody>
                  <a:tcPr anchor="ct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tcPr>
                </a:tc>
                <a:tc>
                  <a:txBody>
                    <a:bodyPr/>
                    <a:lstStyle/>
                    <a:p>
                      <a:r>
                        <a:rPr kumimoji="1" lang="ja-JP" altLang="en-US" sz="1000" b="0" dirty="0">
                          <a:latin typeface="Meiryo UI" panose="020B0604030504040204" pitchFamily="50" charset="-128"/>
                          <a:ea typeface="Meiryo UI" panose="020B0604030504040204" pitchFamily="50" charset="-128"/>
                        </a:rPr>
                        <a:t>⑥「④」及び「⑤」の規制・制度改革のために提案する新たな措置の内容</a:t>
                      </a:r>
                    </a:p>
                  </a:txBody>
                  <a:tcPr anchor="ct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tcPr>
                </a:tc>
                <a:tc>
                  <a:txBody>
                    <a:bodyPr/>
                    <a:lstStyle/>
                    <a:p>
                      <a:r>
                        <a:rPr kumimoji="1" lang="ja-JP" altLang="en-US" sz="1000" b="0" dirty="0">
                          <a:latin typeface="Meiryo UI" panose="020B0604030504040204" pitchFamily="50" charset="-128"/>
                          <a:ea typeface="Meiryo UI" panose="020B0604030504040204" pitchFamily="50" charset="-128"/>
                        </a:rPr>
                        <a:t>⑦参考資料がある場合は、その有無</a:t>
                      </a:r>
                    </a:p>
                  </a:txBody>
                  <a:tcPr anchor="ct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3822180868"/>
                  </a:ext>
                </a:extLst>
              </a:tr>
              <a:tr h="2342025">
                <a:tc>
                  <a:txBody>
                    <a:bodyPr/>
                    <a:lstStyle/>
                    <a:p>
                      <a:pPr algn="ctr"/>
                      <a:r>
                        <a:rPr kumimoji="1" lang="ja-JP" altLang="en-US" sz="800" b="0" dirty="0">
                          <a:latin typeface="Meiryo UI" panose="020B0604030504040204" pitchFamily="50" charset="-128"/>
                          <a:ea typeface="Meiryo UI" panose="020B0604030504040204" pitchFamily="50" charset="-128"/>
                        </a:rPr>
                        <a:t>１</a:t>
                      </a:r>
                    </a:p>
                  </a:txBody>
                  <a:tcPr anchor="ct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solidFill>
                      <a:schemeClr val="bg2"/>
                    </a:solidFill>
                  </a:tcPr>
                </a:tc>
                <a:tc>
                  <a:txBody>
                    <a:bodyPr/>
                    <a:lstStyle/>
                    <a:p>
                      <a:endParaRPr kumimoji="1" lang="ja-JP" altLang="en-US" sz="1000" b="0" dirty="0">
                        <a:latin typeface="Meiryo UI" panose="020B0604030504040204" pitchFamily="50" charset="-128"/>
                        <a:ea typeface="Meiryo UI" panose="020B0604030504040204" pitchFamily="50" charset="-128"/>
                      </a:endParaRPr>
                    </a:p>
                  </a:txBody>
                  <a:tcP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solidFill>
                      <a:schemeClr val="bg2"/>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dirty="0">
                          <a:latin typeface="Meiryo UI" panose="020B0604030504040204" pitchFamily="50" charset="-128"/>
                          <a:ea typeface="Meiryo UI" panose="020B0604030504040204" pitchFamily="50" charset="-128"/>
                        </a:rPr>
                        <a:t>実施したい事業について記載して下さい。</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dirty="0">
                          <a:latin typeface="Meiryo UI" panose="020B0604030504040204" pitchFamily="50" charset="-128"/>
                          <a:ea typeface="Meiryo UI" panose="020B0604030504040204" pitchFamily="50" charset="-128"/>
                        </a:rPr>
                        <a:t>可能であれば具体的に記載して下さい。</a:t>
                      </a:r>
                    </a:p>
                  </a:txBody>
                  <a:tcP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solidFill>
                      <a:schemeClr val="bg2"/>
                    </a:solidFill>
                  </a:tcPr>
                </a:tc>
                <a:tc>
                  <a:txBody>
                    <a:bodyPr/>
                    <a:lstStyle/>
                    <a:p>
                      <a:r>
                        <a:rPr kumimoji="1" lang="ja-JP" altLang="en-US" sz="1000" b="0" dirty="0">
                          <a:latin typeface="Meiryo UI" panose="020B0604030504040204" pitchFamily="50" charset="-128"/>
                          <a:ea typeface="Meiryo UI" panose="020B0604030504040204" pitchFamily="50" charset="-128"/>
                        </a:rPr>
                        <a:t>事業を実施した場合に想定される効果について、記載して下さい。</a:t>
                      </a:r>
                    </a:p>
                    <a:p>
                      <a:r>
                        <a:rPr kumimoji="1" lang="ja-JP" altLang="en-US" sz="1000" b="0" dirty="0">
                          <a:latin typeface="Meiryo UI" panose="020B0604030504040204" pitchFamily="50" charset="-128"/>
                          <a:ea typeface="Meiryo UI" panose="020B0604030504040204" pitchFamily="50" charset="-128"/>
                        </a:rPr>
                        <a:t>定量的な効果が書ける場合は具体的に記載して下さい。</a:t>
                      </a:r>
                    </a:p>
                  </a:txBody>
                  <a:tcP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solidFill>
                      <a:schemeClr val="bg2"/>
                    </a:solidFill>
                  </a:tcPr>
                </a:tc>
                <a:tc>
                  <a:txBody>
                    <a:bodyPr/>
                    <a:lstStyle/>
                    <a:p>
                      <a:r>
                        <a:rPr kumimoji="1" lang="ja-JP" altLang="en-US" sz="1000" b="0" dirty="0">
                          <a:latin typeface="Meiryo UI" panose="020B0604030504040204" pitchFamily="50" charset="-128"/>
                          <a:ea typeface="Meiryo UI" panose="020B0604030504040204" pitchFamily="50" charset="-128"/>
                        </a:rPr>
                        <a:t>複数の規制等が関係する場合は、当該規制等ごとに記述して下さい。欄が不足する場合は下に追加し記載して下さい。</a:t>
                      </a:r>
                    </a:p>
                    <a:p>
                      <a:r>
                        <a:rPr kumimoji="1" lang="ja-JP" altLang="en-US" sz="1000" b="0" dirty="0">
                          <a:latin typeface="Meiryo UI" panose="020B0604030504040204" pitchFamily="50" charset="-128"/>
                          <a:ea typeface="Meiryo UI" panose="020B0604030504040204" pitchFamily="50" charset="-128"/>
                        </a:rPr>
                        <a:t>（行政への問合せでできないと回答を受けた事例や不許可通知などがあればお示し下さい。）</a:t>
                      </a:r>
                    </a:p>
                  </a:txBody>
                  <a:tcP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solidFill>
                      <a:schemeClr val="bg2"/>
                    </a:solidFill>
                  </a:tcPr>
                </a:tc>
                <a:tc>
                  <a:txBody>
                    <a:bodyPr/>
                    <a:lstStyle/>
                    <a:p>
                      <a:r>
                        <a:rPr kumimoji="1" lang="ja-JP" altLang="en-US" sz="1000" b="0" dirty="0">
                          <a:latin typeface="Meiryo UI" panose="020B0604030504040204" pitchFamily="50" charset="-128"/>
                          <a:ea typeface="Meiryo UI" panose="020B0604030504040204" pitchFamily="50" charset="-128"/>
                        </a:rPr>
                        <a:t>④の根拠となる法律・省令・政令・通知等を記載して下さい。</a:t>
                      </a:r>
                    </a:p>
                    <a:p>
                      <a:r>
                        <a:rPr kumimoji="1" lang="ja-JP" altLang="en-US" sz="1000" b="0" dirty="0">
                          <a:latin typeface="Meiryo UI" panose="020B0604030504040204" pitchFamily="50" charset="-128"/>
                          <a:ea typeface="Meiryo UI" panose="020B0604030504040204" pitchFamily="50" charset="-128"/>
                        </a:rPr>
                        <a:t>法令については条・項・号まで記載して下さい。</a:t>
                      </a:r>
                    </a:p>
                  </a:txBody>
                  <a:tcP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solidFill>
                      <a:schemeClr val="bg2"/>
                    </a:solidFill>
                  </a:tcPr>
                </a:tc>
                <a:tc>
                  <a:txBody>
                    <a:bodyPr/>
                    <a:lstStyle/>
                    <a:p>
                      <a:r>
                        <a:rPr kumimoji="1" lang="ja-JP" altLang="en-US" sz="1000" b="0" dirty="0">
                          <a:latin typeface="Meiryo UI" panose="020B0604030504040204" pitchFamily="50" charset="-128"/>
                          <a:ea typeface="Meiryo UI" panose="020B0604030504040204" pitchFamily="50" charset="-128"/>
                        </a:rPr>
                        <a:t>②の事業をすることで③の効果を得るために、どの規制をどうして欲しいのかについて記載して下さい。</a:t>
                      </a:r>
                    </a:p>
                  </a:txBody>
                  <a:tcP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solidFill>
                      <a:schemeClr val="bg2"/>
                    </a:solidFill>
                  </a:tcPr>
                </a:tc>
                <a:tc>
                  <a:txBody>
                    <a:bodyPr/>
                    <a:lstStyle/>
                    <a:p>
                      <a:pPr algn="ctr"/>
                      <a:endParaRPr kumimoji="1" lang="ja-JP" altLang="en-US" sz="1000" b="0" dirty="0">
                        <a:latin typeface="Meiryo UI" panose="020B0604030504040204" pitchFamily="50" charset="-128"/>
                        <a:ea typeface="Meiryo UI" panose="020B0604030504040204" pitchFamily="50" charset="-128"/>
                      </a:endParaRPr>
                    </a:p>
                  </a:txBody>
                  <a:tcPr anchor="ct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solidFill>
                      <a:schemeClr val="bg2"/>
                    </a:solidFill>
                  </a:tcPr>
                </a:tc>
                <a:extLst>
                  <a:ext uri="{0D108BD9-81ED-4DB2-BD59-A6C34878D82A}">
                    <a16:rowId xmlns:a16="http://schemas.microsoft.com/office/drawing/2014/main" val="2079499129"/>
                  </a:ext>
                </a:extLst>
              </a:tr>
              <a:tr h="2342025">
                <a:tc>
                  <a:txBody>
                    <a:bodyPr/>
                    <a:lstStyle/>
                    <a:p>
                      <a:pPr algn="ctr"/>
                      <a:r>
                        <a:rPr kumimoji="1" lang="ja-JP" altLang="en-US" sz="800" b="0" dirty="0">
                          <a:latin typeface="Meiryo UI" panose="020B0604030504040204" pitchFamily="50" charset="-128"/>
                          <a:ea typeface="Meiryo UI" panose="020B0604030504040204" pitchFamily="50" charset="-128"/>
                        </a:rPr>
                        <a:t>２</a:t>
                      </a:r>
                    </a:p>
                  </a:txBody>
                  <a:tcPr anchor="ct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solidFill>
                      <a:schemeClr val="bg1"/>
                    </a:solidFill>
                  </a:tcPr>
                </a:tc>
                <a:tc>
                  <a:txBody>
                    <a:bodyPr/>
                    <a:lstStyle/>
                    <a:p>
                      <a:endParaRPr kumimoji="1" lang="ja-JP" altLang="en-US" sz="800" b="0" dirty="0">
                        <a:latin typeface="Meiryo UI" panose="020B0604030504040204" pitchFamily="50" charset="-128"/>
                        <a:ea typeface="Meiryo UI" panose="020B0604030504040204" pitchFamily="50" charset="-128"/>
                      </a:endParaRPr>
                    </a:p>
                  </a:txBody>
                  <a:tcP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solidFill>
                      <a:schemeClr val="bg1"/>
                    </a:solidFill>
                  </a:tcPr>
                </a:tc>
                <a:tc>
                  <a:txBody>
                    <a:bodyPr/>
                    <a:lstStyle/>
                    <a:p>
                      <a:endParaRPr kumimoji="1" lang="ja-JP" altLang="en-US" sz="800" b="0" dirty="0">
                        <a:latin typeface="Meiryo UI" panose="020B0604030504040204" pitchFamily="50" charset="-128"/>
                        <a:ea typeface="Meiryo UI" panose="020B0604030504040204" pitchFamily="50" charset="-128"/>
                      </a:endParaRPr>
                    </a:p>
                  </a:txBody>
                  <a:tcP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solidFill>
                      <a:schemeClr val="bg1"/>
                    </a:solidFill>
                  </a:tcPr>
                </a:tc>
                <a:tc>
                  <a:txBody>
                    <a:bodyPr/>
                    <a:lstStyle/>
                    <a:p>
                      <a:endParaRPr kumimoji="1" lang="ja-JP" altLang="en-US" sz="800" b="0" dirty="0">
                        <a:latin typeface="Meiryo UI" panose="020B0604030504040204" pitchFamily="50" charset="-128"/>
                        <a:ea typeface="Meiryo UI" panose="020B0604030504040204" pitchFamily="50" charset="-128"/>
                      </a:endParaRPr>
                    </a:p>
                  </a:txBody>
                  <a:tcP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solidFill>
                      <a:schemeClr val="bg1"/>
                    </a:solidFill>
                  </a:tcPr>
                </a:tc>
                <a:tc>
                  <a:txBody>
                    <a:bodyPr/>
                    <a:lstStyle/>
                    <a:p>
                      <a:endParaRPr kumimoji="1" lang="ja-JP" altLang="en-US" sz="800" b="0" dirty="0">
                        <a:latin typeface="Meiryo UI" panose="020B0604030504040204" pitchFamily="50" charset="-128"/>
                        <a:ea typeface="Meiryo UI" panose="020B0604030504040204" pitchFamily="50" charset="-128"/>
                      </a:endParaRPr>
                    </a:p>
                  </a:txBody>
                  <a:tcP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solidFill>
                      <a:schemeClr val="bg1"/>
                    </a:solidFill>
                  </a:tcPr>
                </a:tc>
                <a:tc>
                  <a:txBody>
                    <a:bodyPr/>
                    <a:lstStyle/>
                    <a:p>
                      <a:endParaRPr kumimoji="1" lang="ja-JP" altLang="en-US" sz="800" b="0" dirty="0">
                        <a:latin typeface="Meiryo UI" panose="020B0604030504040204" pitchFamily="50" charset="-128"/>
                        <a:ea typeface="Meiryo UI" panose="020B0604030504040204" pitchFamily="50" charset="-128"/>
                      </a:endParaRPr>
                    </a:p>
                  </a:txBody>
                  <a:tcP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solidFill>
                      <a:schemeClr val="bg1"/>
                    </a:solidFill>
                  </a:tcPr>
                </a:tc>
                <a:tc>
                  <a:txBody>
                    <a:bodyPr/>
                    <a:lstStyle/>
                    <a:p>
                      <a:endParaRPr kumimoji="1" lang="ja-JP" altLang="en-US" sz="800" b="0" dirty="0">
                        <a:latin typeface="Meiryo UI" panose="020B0604030504040204" pitchFamily="50" charset="-128"/>
                        <a:ea typeface="Meiryo UI" panose="020B0604030504040204" pitchFamily="50" charset="-128"/>
                      </a:endParaRPr>
                    </a:p>
                  </a:txBody>
                  <a:tcP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endParaRPr kumimoji="1" lang="ja-JP" altLang="en-US" sz="800" b="0" dirty="0">
                        <a:latin typeface="Meiryo UI" panose="020B0604030504040204" pitchFamily="50" charset="-128"/>
                        <a:ea typeface="Meiryo UI" panose="020B0604030504040204" pitchFamily="50" charset="-128"/>
                      </a:endParaRPr>
                    </a:p>
                  </a:txBody>
                  <a:tcPr anchor="ct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901181511"/>
                  </a:ext>
                </a:extLst>
              </a:tr>
            </a:tbl>
          </a:graphicData>
        </a:graphic>
      </p:graphicFrame>
      <p:sp>
        <p:nvSpPr>
          <p:cNvPr id="12" name="正方形/長方形 11"/>
          <p:cNvSpPr/>
          <p:nvPr/>
        </p:nvSpPr>
        <p:spPr>
          <a:xfrm>
            <a:off x="6651381" y="6389855"/>
            <a:ext cx="3080065" cy="369332"/>
          </a:xfrm>
          <a:prstGeom prst="rect">
            <a:avLst/>
          </a:prstGeom>
        </p:spPr>
        <p:txBody>
          <a:bodyPr wrap="square">
            <a:spAutoFit/>
          </a:bodyPr>
          <a:lstStyle/>
          <a:p>
            <a:pPr defTabSz="914400" eaLnBrk="0" fontAlgn="base" hangingPunct="0">
              <a:spcBef>
                <a:spcPct val="0"/>
              </a:spcBef>
              <a:spcAft>
                <a:spcPct val="0"/>
              </a:spcAft>
              <a:defRPr/>
            </a:pPr>
            <a:r>
              <a:rPr lang="ja-JP" altLang="ja-JP" sz="900" dirty="0">
                <a:solidFill>
                  <a:srgbClr val="FF0000"/>
                </a:solidFill>
                <a:latin typeface="Meiryo UI" panose="020B0604030504040204" pitchFamily="50" charset="-128"/>
                <a:ea typeface="Meiryo UI" panose="020B0604030504040204" pitchFamily="50" charset="-128"/>
                <a:cs typeface="Times New Roman" panose="02020603050405020304" pitchFamily="18" charset="0"/>
              </a:rPr>
              <a:t>※</a:t>
            </a:r>
            <a:r>
              <a:rPr lang="ja-JP" altLang="en-US" sz="900" dirty="0">
                <a:solidFill>
                  <a:srgbClr val="FF0000"/>
                </a:solidFill>
                <a:latin typeface="Meiryo UI" panose="020B0604030504040204" pitchFamily="50" charset="-128"/>
                <a:ea typeface="Meiryo UI" panose="020B0604030504040204" pitchFamily="50" charset="-128"/>
                <a:cs typeface="Times New Roman" panose="02020603050405020304" pitchFamily="18" charset="0"/>
              </a:rPr>
              <a:t>規制改革提案の数に応じて、適宜ページを</a:t>
            </a:r>
            <a:r>
              <a:rPr lang="ja-JP" altLang="ja-JP" sz="900" dirty="0">
                <a:solidFill>
                  <a:srgbClr val="FF0000"/>
                </a:solidFill>
                <a:latin typeface="Meiryo UI" panose="020B0604030504040204" pitchFamily="50" charset="-128"/>
                <a:ea typeface="Meiryo UI" panose="020B0604030504040204" pitchFamily="50" charset="-128"/>
                <a:cs typeface="Times New Roman" panose="02020603050405020304" pitchFamily="18" charset="0"/>
              </a:rPr>
              <a:t>追加して下さい。</a:t>
            </a:r>
            <a:r>
              <a:rPr lang="ja-JP" altLang="en-US" sz="900" dirty="0">
                <a:solidFill>
                  <a:srgbClr val="FF0000"/>
                </a:solidFill>
                <a:latin typeface="Meiryo UI" panose="020B0604030504040204" pitchFamily="50" charset="-128"/>
                <a:ea typeface="Meiryo UI" panose="020B0604030504040204" pitchFamily="50" charset="-128"/>
                <a:cs typeface="Times New Roman" panose="02020603050405020304" pitchFamily="18" charset="0"/>
              </a:rPr>
              <a:t>また、</a:t>
            </a:r>
            <a:r>
              <a:rPr kumimoji="0" lang="ja-JP" altLang="en-US" sz="9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Times New Roman" panose="02020603050405020304" pitchFamily="18" charset="0"/>
              </a:rPr>
              <a:t>必要に応じ、参考資料を添付して下さい。</a:t>
            </a:r>
            <a:endParaRPr kumimoji="0" lang="ja-JP" altLang="ja-JP" sz="18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endParaRPr>
          </a:p>
        </p:txBody>
      </p:sp>
      <p:sp>
        <p:nvSpPr>
          <p:cNvPr id="13" name="タイトル 2"/>
          <p:cNvSpPr txBox="1">
            <a:spLocks/>
          </p:cNvSpPr>
          <p:nvPr/>
        </p:nvSpPr>
        <p:spPr>
          <a:xfrm>
            <a:off x="4971011" y="-52642"/>
            <a:ext cx="4945685" cy="424732"/>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en-US" altLang="ja-JP" sz="1400" u="sng" dirty="0">
                <a:solidFill>
                  <a:prstClr val="black"/>
                </a:solidFill>
                <a:latin typeface="Meiryo UI" panose="020B0604030504040204" pitchFamily="50" charset="-128"/>
                <a:ea typeface="Meiryo UI" panose="020B0604030504040204" pitchFamily="50" charset="-128"/>
              </a:rPr>
              <a:t>Ⅱ</a:t>
            </a:r>
            <a:r>
              <a:rPr lang="ja-JP" altLang="en-US" sz="1400" u="sng" dirty="0">
                <a:solidFill>
                  <a:prstClr val="black"/>
                </a:solidFill>
                <a:latin typeface="Meiryo UI" panose="020B0604030504040204" pitchFamily="50" charset="-128"/>
                <a:ea typeface="Meiryo UI" panose="020B0604030504040204" pitchFamily="50" charset="-128"/>
              </a:rPr>
              <a:t>②「広範かつ大胆な規制・制度改革の提案</a:t>
            </a:r>
            <a:r>
              <a:rPr kumimoji="1" lang="ja-JP" altLang="en-US" sz="14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j-cs"/>
              </a:rPr>
              <a:t>」に関する事項</a:t>
            </a:r>
          </a:p>
        </p:txBody>
      </p:sp>
    </p:spTree>
    <p:extLst>
      <p:ext uri="{BB962C8B-B14F-4D97-AF65-F5344CB8AC3E}">
        <p14:creationId xmlns:p14="http://schemas.microsoft.com/office/powerpoint/2010/main" val="415693050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3"/>
          <p:cNvGraphicFramePr>
            <a:graphicFrameLocks noGrp="1"/>
          </p:cNvGraphicFramePr>
          <p:nvPr>
            <p:extLst>
              <p:ext uri="{D42A27DB-BD31-4B8C-83A1-F6EECF244321}">
                <p14:modId xmlns:p14="http://schemas.microsoft.com/office/powerpoint/2010/main" val="760708285"/>
              </p:ext>
            </p:extLst>
          </p:nvPr>
        </p:nvGraphicFramePr>
        <p:xfrm>
          <a:off x="298941" y="518742"/>
          <a:ext cx="9328638" cy="6085736"/>
        </p:xfrm>
        <a:graphic>
          <a:graphicData uri="http://schemas.openxmlformats.org/drawingml/2006/table">
            <a:tbl>
              <a:tblPr firstRow="1" firstCol="1" bandRow="1"/>
              <a:tblGrid>
                <a:gridCol w="9328638">
                  <a:extLst>
                    <a:ext uri="{9D8B030D-6E8A-4147-A177-3AD203B41FA5}">
                      <a16:colId xmlns:a16="http://schemas.microsoft.com/office/drawing/2014/main" val="2133187506"/>
                    </a:ext>
                  </a:extLst>
                </a:gridCol>
              </a:tblGrid>
              <a:tr h="2987664">
                <a:tc>
                  <a:txBody>
                    <a:bodyPr/>
                    <a:lstStyle/>
                    <a:p>
                      <a:pPr algn="just">
                        <a:lnSpc>
                          <a:spcPts val="1200"/>
                        </a:lnSpc>
                        <a:spcAft>
                          <a:spcPts val="0"/>
                        </a:spcAft>
                      </a:pPr>
                      <a:r>
                        <a:rPr lang="ja-JP" altLang="en-US" sz="1100" u="sng" kern="100" dirty="0">
                          <a:effectLst/>
                          <a:latin typeface="Meiryo UI" panose="020B0604030504040204" pitchFamily="50" charset="-128"/>
                          <a:ea typeface="Meiryo UI" panose="020B0604030504040204" pitchFamily="50" charset="-128"/>
                          <a:cs typeface="Times New Roman" panose="02020603050405020304" pitchFamily="18" charset="0"/>
                        </a:rPr>
                        <a:t>○データ連携基盤整備事業の概要及びシステム構成図等</a:t>
                      </a:r>
                      <a:endParaRPr lang="en-US" altLang="ja-JP" sz="1100" u="sng"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just">
                        <a:lnSpc>
                          <a:spcPts val="1200"/>
                        </a:lnSpc>
                        <a:spcAft>
                          <a:spcPts val="0"/>
                        </a:spcAft>
                      </a:pPr>
                      <a:endParaRPr lang="en-US" altLang="ja-JP" sz="1100" dirty="0">
                        <a:solidFill>
                          <a:prstClr val="black"/>
                        </a:solidFill>
                        <a:latin typeface="Meiryo UI" panose="020B0604030504040204" pitchFamily="50" charset="-128"/>
                        <a:ea typeface="Meiryo UI" panose="020B0604030504040204" pitchFamily="50" charset="-128"/>
                      </a:endParaRPr>
                    </a:p>
                    <a:p>
                      <a:pPr algn="just">
                        <a:lnSpc>
                          <a:spcPts val="1200"/>
                        </a:lnSpc>
                        <a:spcAft>
                          <a:spcPts val="0"/>
                        </a:spcAft>
                      </a:pPr>
                      <a:r>
                        <a:rPr lang="ja-JP" altLang="en-US" sz="1100" dirty="0">
                          <a:solidFill>
                            <a:prstClr val="black"/>
                          </a:solidFill>
                          <a:latin typeface="Meiryo UI" panose="020B0604030504040204" pitchFamily="50" charset="-128"/>
                          <a:ea typeface="Meiryo UI" panose="020B0604030504040204" pitchFamily="50" charset="-128"/>
                        </a:rPr>
                        <a:t>　法第２条第２項第３号に規定する「</a:t>
                      </a:r>
                      <a:r>
                        <a:rPr lang="ja-JP" altLang="en-US" sz="1100" u="none" kern="100" dirty="0">
                          <a:effectLst/>
                          <a:latin typeface="Meiryo UI" panose="020B0604030504040204" pitchFamily="50" charset="-128"/>
                          <a:ea typeface="Meiryo UI" panose="020B0604030504040204" pitchFamily="50" charset="-128"/>
                          <a:cs typeface="Times New Roman" panose="02020603050405020304" pitchFamily="18" charset="0"/>
                        </a:rPr>
                        <a:t>データ連携基盤整備事業」の概要を記載してください。</a:t>
                      </a:r>
                      <a:endParaRPr lang="en-US" altLang="ja-JP" sz="1100" u="none"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just">
                        <a:lnSpc>
                          <a:spcPts val="1200"/>
                        </a:lnSpc>
                        <a:spcAft>
                          <a:spcPts val="0"/>
                        </a:spcAft>
                      </a:pPr>
                      <a:r>
                        <a:rPr kumimoji="1" lang="ja-JP" altLang="en-US" sz="1100" b="0" i="0" u="none" strike="noStrike" kern="1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Times New Roman" panose="02020603050405020304" pitchFamily="18" charset="0"/>
                        </a:rPr>
                        <a:t>　別添の様式を参考に、</a:t>
                      </a: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データ連携基盤のシステム構成図、整備改修スケジュール等を添付して下さい。</a:t>
                      </a:r>
                      <a:endParaRPr lang="en-US" altLang="ja-JP" sz="1100" u="sng"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49593" marR="49593" marT="0" marB="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16654707"/>
                  </a:ext>
                </a:extLst>
              </a:tr>
              <a:tr h="3098072">
                <a:tc>
                  <a:txBody>
                    <a:bodyPr/>
                    <a:lstStyle/>
                    <a:p>
                      <a:pPr algn="just">
                        <a:lnSpc>
                          <a:spcPts val="1200"/>
                        </a:lnSpc>
                        <a:spcAft>
                          <a:spcPts val="0"/>
                        </a:spcAft>
                      </a:pPr>
                      <a:r>
                        <a:rPr lang="ja-JP" altLang="en-US" sz="1100" u="sng" kern="100" dirty="0">
                          <a:effectLst/>
                          <a:latin typeface="Meiryo UI" panose="020B0604030504040204" pitchFamily="50" charset="-128"/>
                          <a:ea typeface="Meiryo UI" panose="020B0604030504040204" pitchFamily="50" charset="-128"/>
                          <a:cs typeface="Times New Roman" panose="02020603050405020304" pitchFamily="18" charset="0"/>
                        </a:rPr>
                        <a:t>○ＡＰＩの公開等システム間の相互の連携及び互換性の確保に関する事項</a:t>
                      </a:r>
                      <a:endParaRPr lang="en-US" altLang="ja-JP" sz="1100" u="sng"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just">
                        <a:lnSpc>
                          <a:spcPts val="1200"/>
                        </a:lnSpc>
                        <a:spcAft>
                          <a:spcPts val="0"/>
                        </a:spcAft>
                      </a:pPr>
                      <a:endParaRPr lang="en-US" altLang="zh-CN" sz="110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just">
                        <a:lnSpc>
                          <a:spcPts val="1200"/>
                        </a:lnSpc>
                        <a:spcAft>
                          <a:spcPts val="0"/>
                        </a:spcAft>
                      </a:pPr>
                      <a:r>
                        <a:rPr lang="ja-JP" altLang="en-US" sz="1100" kern="100" dirty="0">
                          <a:effectLst/>
                          <a:latin typeface="Meiryo UI" panose="020B0604030504040204" pitchFamily="50" charset="-128"/>
                          <a:ea typeface="Meiryo UI" panose="020B0604030504040204" pitchFamily="50" charset="-128"/>
                          <a:cs typeface="Times New Roman" panose="02020603050405020304" pitchFamily="18" charset="0"/>
                        </a:rPr>
                        <a:t>　</a:t>
                      </a:r>
                      <a:r>
                        <a:rPr lang="zh-CN" altLang="en-US" sz="1100" kern="100" dirty="0">
                          <a:effectLst/>
                          <a:latin typeface="Meiryo UI" panose="020B0604030504040204" pitchFamily="50" charset="-128"/>
                          <a:ea typeface="Meiryo UI" panose="020B0604030504040204" pitchFamily="50" charset="-128"/>
                          <a:cs typeface="Times New Roman" panose="02020603050405020304" pitchFamily="18" charset="0"/>
                        </a:rPr>
                        <a:t>施行令</a:t>
                      </a:r>
                      <a:r>
                        <a:rPr lang="ja-JP" altLang="en-US" sz="1100" kern="100" dirty="0">
                          <a:effectLst/>
                          <a:latin typeface="Meiryo UI" panose="020B0604030504040204" pitchFamily="50" charset="-128"/>
                          <a:ea typeface="Meiryo UI" panose="020B0604030504040204" pitchFamily="50" charset="-128"/>
                          <a:cs typeface="Times New Roman" panose="02020603050405020304" pitchFamily="18" charset="0"/>
                        </a:rPr>
                        <a:t>第１条、</a:t>
                      </a:r>
                      <a:r>
                        <a:rPr lang="zh-CN" altLang="en-US" sz="1100" kern="100" dirty="0">
                          <a:effectLst/>
                          <a:latin typeface="Meiryo UI" panose="020B0604030504040204" pitchFamily="50" charset="-128"/>
                          <a:ea typeface="Meiryo UI" panose="020B0604030504040204" pitchFamily="50" charset="-128"/>
                          <a:cs typeface="Times New Roman" panose="02020603050405020304" pitchFamily="18" charset="0"/>
                        </a:rPr>
                        <a:t>施行</a:t>
                      </a:r>
                      <a:r>
                        <a:rPr lang="ja-JP" altLang="en-US" sz="1100" kern="100" dirty="0">
                          <a:effectLst/>
                          <a:latin typeface="Meiryo UI" panose="020B0604030504040204" pitchFamily="50" charset="-128"/>
                          <a:ea typeface="Meiryo UI" panose="020B0604030504040204" pitchFamily="50" charset="-128"/>
                          <a:cs typeface="Times New Roman" panose="02020603050405020304" pitchFamily="18" charset="0"/>
                        </a:rPr>
                        <a:t>規則第１条の２第２項に基づき実施する措置の内容（予定を含む）を記載して下さい。</a:t>
                      </a:r>
                    </a:p>
                  </a:txBody>
                  <a:tcPr marL="49593" marR="49593" marT="0" marB="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26392238"/>
                  </a:ext>
                </a:extLst>
              </a:tr>
            </a:tbl>
          </a:graphicData>
        </a:graphic>
      </p:graphicFrame>
      <p:sp>
        <p:nvSpPr>
          <p:cNvPr id="5" name="Rectangle 1"/>
          <p:cNvSpPr>
            <a:spLocks noChangeArrowheads="1"/>
          </p:cNvSpPr>
          <p:nvPr/>
        </p:nvSpPr>
        <p:spPr bwMode="auto">
          <a:xfrm>
            <a:off x="6739690" y="161089"/>
            <a:ext cx="3252208"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US" altLang="ja-JP" sz="1400" u="sng" dirty="0" smtClean="0">
                <a:solidFill>
                  <a:prstClr val="black"/>
                </a:solidFill>
                <a:latin typeface="Meiryo UI" panose="020B0604030504040204" pitchFamily="50" charset="-128"/>
                <a:ea typeface="Meiryo UI" panose="020B0604030504040204" pitchFamily="50" charset="-128"/>
                <a:cs typeface="Times New Roman" panose="02020603050405020304" pitchFamily="18" charset="0"/>
              </a:rPr>
              <a:t>Ⅱ</a:t>
            </a:r>
            <a:r>
              <a:rPr lang="ja-JP" altLang="en-US" sz="1400" u="sng" dirty="0">
                <a:solidFill>
                  <a:prstClr val="black"/>
                </a:solidFill>
                <a:latin typeface="Meiryo UI" panose="020B0604030504040204" pitchFamily="50" charset="-128"/>
                <a:ea typeface="Meiryo UI" panose="020B0604030504040204" pitchFamily="50" charset="-128"/>
                <a:cs typeface="Times New Roman" panose="02020603050405020304" pitchFamily="18" charset="0"/>
              </a:rPr>
              <a:t>③</a:t>
            </a:r>
            <a:r>
              <a:rPr kumimoji="0" lang="ja-JP" altLang="en-US" sz="1400" b="0" i="0" u="sng"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Times New Roman" panose="02020603050405020304" pitchFamily="18" charset="0"/>
              </a:rPr>
              <a:t>「</a:t>
            </a:r>
            <a:r>
              <a:rPr kumimoji="0" lang="ja-JP" altLang="en-US" sz="14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Times New Roman" panose="02020603050405020304" pitchFamily="18" charset="0"/>
              </a:rPr>
              <a:t>データ連携基盤」に関する事項</a:t>
            </a:r>
            <a:endParaRPr kumimoji="0" lang="ja-JP" altLang="ja-JP" sz="105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6" name="スライド番号プレースホルダー 1"/>
          <p:cNvSpPr>
            <a:spLocks noGrp="1"/>
          </p:cNvSpPr>
          <p:nvPr>
            <p:ph type="sldNum" sz="quarter" idx="12"/>
          </p:nvPr>
        </p:nvSpPr>
        <p:spPr>
          <a:xfrm>
            <a:off x="7605295" y="6525349"/>
            <a:ext cx="2311400" cy="365125"/>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9550142-B990-490A-A107-ED7302A7FD52}" type="slidenum">
              <a:rPr kumimoji="1" lang="ja-JP" altLang="en-US" sz="1200" b="0" i="0" u="none" strike="noStrike" kern="1200" cap="none" spc="0" normalizeH="0" baseline="0" noProof="0" smtClean="0">
                <a:ln>
                  <a:noFill/>
                </a:ln>
                <a:solidFill>
                  <a:prstClr val="black">
                    <a:tint val="75000"/>
                  </a:prstClr>
                </a:solidFill>
                <a:effectLst/>
                <a:uLnTx/>
                <a:uFillTx/>
                <a:latin typeface="Calibri"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1" lang="ja-JP" altLang="en-US" sz="1200" b="0" i="0" u="none" strike="noStrike" kern="1200" cap="none" spc="0" normalizeH="0" baseline="0" noProof="0">
              <a:ln>
                <a:noFill/>
              </a:ln>
              <a:solidFill>
                <a:prstClr val="black">
                  <a:tint val="75000"/>
                </a:prstClr>
              </a:solidFill>
              <a:effectLst/>
              <a:uLnTx/>
              <a:uFillTx/>
              <a:latin typeface="Calibri"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00613786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8007143" y="2745335"/>
            <a:ext cx="1576456" cy="685703"/>
          </a:xfrm>
          <a:prstGeom prst="rect">
            <a:avLst/>
          </a:prstGeom>
          <a:noFill/>
          <a:ln w="12700" cap="flat" cmpd="sng" algn="ctr">
            <a:solidFill>
              <a:srgbClr val="5B9BD5">
                <a:shade val="50000"/>
              </a:srgbClr>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その他の</a:t>
            </a:r>
            <a:endPar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データ連携基盤</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5" name="正方形/長方形 4"/>
          <p:cNvSpPr/>
          <p:nvPr/>
        </p:nvSpPr>
        <p:spPr>
          <a:xfrm>
            <a:off x="339197" y="2365967"/>
            <a:ext cx="521435" cy="2364813"/>
          </a:xfrm>
          <a:prstGeom prst="rect">
            <a:avLst/>
          </a:prstGeom>
          <a:solidFill>
            <a:srgbClr val="002060"/>
          </a:solidFill>
          <a:ln w="12700" cap="flat" cmpd="sng" algn="ctr">
            <a:solidFill>
              <a:srgbClr val="5B9BD5">
                <a:shade val="50000"/>
              </a:srgbClr>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6" name="テキスト ボックス 5"/>
          <p:cNvSpPr txBox="1"/>
          <p:nvPr/>
        </p:nvSpPr>
        <p:spPr>
          <a:xfrm>
            <a:off x="432037" y="2872230"/>
            <a:ext cx="363736" cy="1226443"/>
          </a:xfrm>
          <a:prstGeom prst="rect">
            <a:avLst/>
          </a:prstGeom>
          <a:noFill/>
        </p:spPr>
        <p:txBody>
          <a:bodyPr vert="eaVert"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データ連携基盤</a:t>
            </a:r>
          </a:p>
        </p:txBody>
      </p:sp>
      <p:sp>
        <p:nvSpPr>
          <p:cNvPr id="7" name="正方形/長方形 6"/>
          <p:cNvSpPr/>
          <p:nvPr/>
        </p:nvSpPr>
        <p:spPr>
          <a:xfrm>
            <a:off x="325209" y="773920"/>
            <a:ext cx="521435" cy="1513543"/>
          </a:xfrm>
          <a:prstGeom prst="rect">
            <a:avLst/>
          </a:prstGeom>
          <a:solidFill>
            <a:srgbClr val="002060"/>
          </a:solidFill>
          <a:ln w="12700" cap="flat" cmpd="sng" algn="ctr">
            <a:solidFill>
              <a:srgbClr val="5B9BD5">
                <a:shade val="50000"/>
              </a:srgbClr>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8" name="テキスト ボックス 7"/>
          <p:cNvSpPr txBox="1"/>
          <p:nvPr/>
        </p:nvSpPr>
        <p:spPr>
          <a:xfrm>
            <a:off x="333194" y="769815"/>
            <a:ext cx="559594" cy="1430464"/>
          </a:xfrm>
          <a:prstGeom prst="rect">
            <a:avLst/>
          </a:prstGeom>
          <a:noFill/>
        </p:spPr>
        <p:txBody>
          <a:bodyPr vert="eaVert"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先端的</a:t>
            </a:r>
            <a:endParaRPr kumimoji="1" lang="en-US" altLang="ja-JP" sz="14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サービス</a:t>
            </a:r>
          </a:p>
        </p:txBody>
      </p:sp>
      <p:sp>
        <p:nvSpPr>
          <p:cNvPr id="9" name="正方形/長方形 8"/>
          <p:cNvSpPr/>
          <p:nvPr/>
        </p:nvSpPr>
        <p:spPr>
          <a:xfrm>
            <a:off x="340942" y="4817962"/>
            <a:ext cx="521435" cy="1427466"/>
          </a:xfrm>
          <a:prstGeom prst="rect">
            <a:avLst/>
          </a:prstGeom>
          <a:solidFill>
            <a:srgbClr val="002060"/>
          </a:solidFill>
          <a:ln w="12700" cap="flat" cmpd="sng" algn="ctr">
            <a:solidFill>
              <a:srgbClr val="5B9BD5">
                <a:shade val="50000"/>
              </a:srgbClr>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10" name="テキスト ボックス 9"/>
          <p:cNvSpPr txBox="1"/>
          <p:nvPr/>
        </p:nvSpPr>
        <p:spPr>
          <a:xfrm>
            <a:off x="338568" y="5060658"/>
            <a:ext cx="559594" cy="900014"/>
          </a:xfrm>
          <a:prstGeom prst="rect">
            <a:avLst/>
          </a:prstGeom>
          <a:noFill/>
        </p:spPr>
        <p:txBody>
          <a:bodyPr vert="eaVert"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データ提供</a:t>
            </a:r>
            <a:endParaRPr kumimoji="1" lang="en-US" altLang="ja-JP" sz="14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インフラ</a:t>
            </a:r>
          </a:p>
        </p:txBody>
      </p:sp>
      <p:sp>
        <p:nvSpPr>
          <p:cNvPr id="11" name="正方形/長方形 10"/>
          <p:cNvSpPr/>
          <p:nvPr/>
        </p:nvSpPr>
        <p:spPr>
          <a:xfrm>
            <a:off x="1247166" y="2736664"/>
            <a:ext cx="5894480" cy="1784166"/>
          </a:xfrm>
          <a:prstGeom prst="rect">
            <a:avLst/>
          </a:prstGeom>
          <a:solidFill>
            <a:srgbClr val="4472C4">
              <a:lumMod val="20000"/>
              <a:lumOff val="80000"/>
            </a:srgbClr>
          </a:solidFill>
          <a:ln w="12700" cap="flat" cmpd="sng" algn="ctr">
            <a:solidFill>
              <a:srgbClr val="5B9BD5">
                <a:shade val="50000"/>
              </a:srgbClr>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12" name="テキスト ボックス 11"/>
          <p:cNvSpPr txBox="1"/>
          <p:nvPr/>
        </p:nvSpPr>
        <p:spPr>
          <a:xfrm>
            <a:off x="1090246" y="6360780"/>
            <a:ext cx="969928" cy="43088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水位センサ</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40</a:t>
            </a: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か所）</a:t>
            </a:r>
          </a:p>
        </p:txBody>
      </p:sp>
      <p:sp>
        <p:nvSpPr>
          <p:cNvPr id="13" name="テキスト ボックス 12"/>
          <p:cNvSpPr txBox="1"/>
          <p:nvPr/>
        </p:nvSpPr>
        <p:spPr>
          <a:xfrm>
            <a:off x="2159675" y="6360781"/>
            <a:ext cx="1036262" cy="43088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水位カメラ</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10</a:t>
            </a: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か所）</a:t>
            </a:r>
          </a:p>
        </p:txBody>
      </p:sp>
      <p:sp>
        <p:nvSpPr>
          <p:cNvPr id="14" name="円柱 13"/>
          <p:cNvSpPr/>
          <p:nvPr/>
        </p:nvSpPr>
        <p:spPr>
          <a:xfrm>
            <a:off x="1680434" y="5042678"/>
            <a:ext cx="869058" cy="620641"/>
          </a:xfrm>
          <a:prstGeom prst="can">
            <a:avLst/>
          </a:prstGeom>
          <a:noFill/>
          <a:ln w="12700" cap="flat" cmpd="sng" algn="ctr">
            <a:solidFill>
              <a:srgbClr val="5B9BD5">
                <a:shade val="50000"/>
              </a:srgbClr>
            </a:solidFill>
            <a:prstDash val="solid"/>
            <a:miter lim="800000"/>
          </a:ln>
          <a:effectLst/>
        </p:spPr>
        <p:txBody>
          <a:bodyPr wrap="none"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自治体河川</a:t>
            </a:r>
            <a:endPar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監視システム</a:t>
            </a:r>
            <a:endPar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6" name="楕円 15"/>
          <p:cNvSpPr/>
          <p:nvPr/>
        </p:nvSpPr>
        <p:spPr>
          <a:xfrm>
            <a:off x="1245904" y="5875881"/>
            <a:ext cx="759481" cy="369547"/>
          </a:xfrm>
          <a:prstGeom prst="ellipse">
            <a:avLst/>
          </a:prstGeom>
          <a:solidFill>
            <a:sysClr val="window" lastClr="FFFFFF">
              <a:lumMod val="85000"/>
            </a:sysClr>
          </a:solidFill>
          <a:ln w="12700" cap="flat" cmpd="sng" algn="ctr">
            <a:noFill/>
            <a:prstDash val="solid"/>
            <a:miter lim="800000"/>
          </a:ln>
          <a:effectLst/>
        </p:spPr>
        <p:txBody>
          <a:bodyPr wrap="none"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b="1" i="0" u="none" strike="noStrike" kern="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LPWA</a:t>
            </a:r>
            <a:endParaRPr kumimoji="1" lang="ja-JP" altLang="en-US" sz="1000" b="1" i="0" u="none" strike="noStrike" kern="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17" name="楕円 16"/>
          <p:cNvSpPr/>
          <p:nvPr/>
        </p:nvSpPr>
        <p:spPr>
          <a:xfrm>
            <a:off x="2214464" y="5875881"/>
            <a:ext cx="759481" cy="363705"/>
          </a:xfrm>
          <a:prstGeom prst="ellipse">
            <a:avLst/>
          </a:prstGeom>
          <a:solidFill>
            <a:sysClr val="window" lastClr="FFFFFF">
              <a:lumMod val="85000"/>
            </a:sysClr>
          </a:solid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100" b="1" i="0" u="none" strike="noStrike" kern="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5G</a:t>
            </a:r>
            <a:endParaRPr kumimoji="1" lang="ja-JP" altLang="en-US" sz="1100" b="1" i="0" u="none" strike="noStrike" kern="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cxnSp>
        <p:nvCxnSpPr>
          <p:cNvPr id="18" name="直線コネクタ 17"/>
          <p:cNvCxnSpPr>
            <a:stCxn id="14" idx="3"/>
            <a:endCxn id="16" idx="0"/>
          </p:cNvCxnSpPr>
          <p:nvPr/>
        </p:nvCxnSpPr>
        <p:spPr>
          <a:xfrm flipH="1">
            <a:off x="1625645" y="5663319"/>
            <a:ext cx="489318" cy="212563"/>
          </a:xfrm>
          <a:prstGeom prst="line">
            <a:avLst/>
          </a:prstGeom>
          <a:noFill/>
          <a:ln w="6350" cap="flat" cmpd="sng" algn="ctr">
            <a:solidFill>
              <a:srgbClr val="5B9BD5"/>
            </a:solidFill>
            <a:prstDash val="solid"/>
            <a:miter lim="800000"/>
          </a:ln>
          <a:effectLst/>
        </p:spPr>
      </p:cxnSp>
      <p:cxnSp>
        <p:nvCxnSpPr>
          <p:cNvPr id="19" name="直線コネクタ 18"/>
          <p:cNvCxnSpPr>
            <a:stCxn id="12" idx="0"/>
            <a:endCxn id="16" idx="4"/>
          </p:cNvCxnSpPr>
          <p:nvPr/>
        </p:nvCxnSpPr>
        <p:spPr>
          <a:xfrm flipV="1">
            <a:off x="1575210" y="6245428"/>
            <a:ext cx="50435" cy="115352"/>
          </a:xfrm>
          <a:prstGeom prst="line">
            <a:avLst/>
          </a:prstGeom>
          <a:noFill/>
          <a:ln w="6350" cap="flat" cmpd="sng" algn="ctr">
            <a:solidFill>
              <a:srgbClr val="5B9BD5"/>
            </a:solidFill>
            <a:prstDash val="solid"/>
            <a:miter lim="800000"/>
          </a:ln>
          <a:effectLst/>
        </p:spPr>
      </p:cxnSp>
      <p:cxnSp>
        <p:nvCxnSpPr>
          <p:cNvPr id="20" name="直線コネクタ 19"/>
          <p:cNvCxnSpPr>
            <a:stCxn id="14" idx="3"/>
            <a:endCxn id="17" idx="0"/>
          </p:cNvCxnSpPr>
          <p:nvPr/>
        </p:nvCxnSpPr>
        <p:spPr>
          <a:xfrm>
            <a:off x="2114964" y="5663319"/>
            <a:ext cx="479241" cy="212563"/>
          </a:xfrm>
          <a:prstGeom prst="line">
            <a:avLst/>
          </a:prstGeom>
          <a:noFill/>
          <a:ln w="6350" cap="flat" cmpd="sng" algn="ctr">
            <a:solidFill>
              <a:srgbClr val="5B9BD5"/>
            </a:solidFill>
            <a:prstDash val="solid"/>
            <a:miter lim="800000"/>
          </a:ln>
          <a:effectLst/>
        </p:spPr>
      </p:cxnSp>
      <p:cxnSp>
        <p:nvCxnSpPr>
          <p:cNvPr id="21" name="直線コネクタ 20"/>
          <p:cNvCxnSpPr>
            <a:stCxn id="13" idx="0"/>
            <a:endCxn id="17" idx="4"/>
          </p:cNvCxnSpPr>
          <p:nvPr/>
        </p:nvCxnSpPr>
        <p:spPr>
          <a:xfrm flipH="1" flipV="1">
            <a:off x="2594205" y="6239586"/>
            <a:ext cx="83601" cy="121195"/>
          </a:xfrm>
          <a:prstGeom prst="line">
            <a:avLst/>
          </a:prstGeom>
          <a:noFill/>
          <a:ln w="6350" cap="flat" cmpd="sng" algn="ctr">
            <a:solidFill>
              <a:srgbClr val="5B9BD5"/>
            </a:solidFill>
            <a:prstDash val="solid"/>
            <a:miter lim="800000"/>
          </a:ln>
          <a:effectLst/>
        </p:spPr>
      </p:cxnSp>
      <p:sp>
        <p:nvSpPr>
          <p:cNvPr id="23" name="正方形/長方形 22"/>
          <p:cNvSpPr/>
          <p:nvPr/>
        </p:nvSpPr>
        <p:spPr>
          <a:xfrm>
            <a:off x="1933548" y="3001330"/>
            <a:ext cx="2228619" cy="369411"/>
          </a:xfrm>
          <a:prstGeom prst="rect">
            <a:avLst/>
          </a:prstGeom>
          <a:solidFill>
            <a:sysClr val="window" lastClr="FFFFFF"/>
          </a:solidFill>
          <a:ln w="12700" cap="flat" cmpd="sng" algn="ctr">
            <a:solidFill>
              <a:srgbClr val="5B9BD5">
                <a:shade val="50000"/>
              </a:srgbClr>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データ仲介機能</a:t>
            </a:r>
          </a:p>
        </p:txBody>
      </p:sp>
      <p:sp>
        <p:nvSpPr>
          <p:cNvPr id="24" name="円柱 23"/>
          <p:cNvSpPr/>
          <p:nvPr/>
        </p:nvSpPr>
        <p:spPr>
          <a:xfrm>
            <a:off x="2862282" y="5040205"/>
            <a:ext cx="869058" cy="620641"/>
          </a:xfrm>
          <a:prstGeom prst="can">
            <a:avLst/>
          </a:prstGeom>
          <a:noFill/>
          <a:ln w="12700" cap="flat" cmpd="sng" algn="ctr">
            <a:solidFill>
              <a:srgbClr val="5B9BD5">
                <a:shade val="50000"/>
              </a:srgbClr>
            </a:solidFill>
            <a:prstDash val="solid"/>
            <a:miter lim="800000"/>
          </a:ln>
          <a:effectLst/>
        </p:spPr>
        <p:txBody>
          <a:bodyPr wrap="none"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人流データ</a:t>
            </a:r>
            <a:endPar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提供システム</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6" name="楕円 25"/>
          <p:cNvSpPr/>
          <p:nvPr/>
        </p:nvSpPr>
        <p:spPr>
          <a:xfrm>
            <a:off x="2019743" y="4909828"/>
            <a:ext cx="201746" cy="198725"/>
          </a:xfrm>
          <a:prstGeom prst="ellipse">
            <a:avLst/>
          </a:prstGeom>
          <a:solidFill>
            <a:srgbClr val="5B9BD5"/>
          </a:solidFill>
          <a:ln w="12700" cap="flat" cmpd="sng" algn="ctr">
            <a:solidFill>
              <a:srgbClr val="5B9BD5">
                <a:shade val="50000"/>
              </a:srgbClr>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27" name="テキスト ボックス 26"/>
          <p:cNvSpPr txBox="1"/>
          <p:nvPr/>
        </p:nvSpPr>
        <p:spPr>
          <a:xfrm>
            <a:off x="1585392" y="4817962"/>
            <a:ext cx="445058" cy="23782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API</a:t>
            </a:r>
            <a:endPar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8" name="テキスト ボックス 27"/>
          <p:cNvSpPr txBox="1"/>
          <p:nvPr/>
        </p:nvSpPr>
        <p:spPr>
          <a:xfrm>
            <a:off x="873325" y="5427741"/>
            <a:ext cx="891498" cy="30777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システム保有者</a:t>
            </a:r>
            <a:endParaRPr kumimoji="1" lang="en-US" altLang="ja-JP"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●●市</a:t>
            </a:r>
            <a:r>
              <a:rPr kumimoji="1" lang="en-US" altLang="ja-JP"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p:txBody>
      </p:sp>
      <p:sp>
        <p:nvSpPr>
          <p:cNvPr id="29" name="テキスト ボックス 28"/>
          <p:cNvSpPr txBox="1"/>
          <p:nvPr/>
        </p:nvSpPr>
        <p:spPr>
          <a:xfrm>
            <a:off x="2784810" y="5671369"/>
            <a:ext cx="1020083" cy="30777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システム保有者</a:t>
            </a:r>
            <a:endParaRPr kumimoji="1" lang="en-US" altLang="ja-JP"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●●通信事業者</a:t>
            </a:r>
            <a:r>
              <a:rPr kumimoji="1" lang="en-US" altLang="ja-JP"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p:txBody>
      </p:sp>
      <p:sp>
        <p:nvSpPr>
          <p:cNvPr id="30" name="楕円 29"/>
          <p:cNvSpPr/>
          <p:nvPr/>
        </p:nvSpPr>
        <p:spPr>
          <a:xfrm>
            <a:off x="1727086" y="2587886"/>
            <a:ext cx="201746" cy="198725"/>
          </a:xfrm>
          <a:prstGeom prst="ellipse">
            <a:avLst/>
          </a:prstGeom>
          <a:solidFill>
            <a:srgbClr val="5B9BD5"/>
          </a:solidFill>
          <a:ln w="12700" cap="flat" cmpd="sng" algn="ctr">
            <a:solidFill>
              <a:srgbClr val="5B9BD5">
                <a:shade val="50000"/>
              </a:srgbClr>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31" name="テキスト ボックス 30"/>
          <p:cNvSpPr txBox="1"/>
          <p:nvPr/>
        </p:nvSpPr>
        <p:spPr>
          <a:xfrm>
            <a:off x="1367091" y="2477355"/>
            <a:ext cx="445058" cy="23782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API</a:t>
            </a:r>
            <a:endPar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32" name="楕円 31"/>
          <p:cNvSpPr/>
          <p:nvPr/>
        </p:nvSpPr>
        <p:spPr>
          <a:xfrm>
            <a:off x="2881304" y="2586990"/>
            <a:ext cx="201746" cy="198725"/>
          </a:xfrm>
          <a:prstGeom prst="ellipse">
            <a:avLst/>
          </a:prstGeom>
          <a:solidFill>
            <a:srgbClr val="5B9BD5"/>
          </a:solidFill>
          <a:ln w="12700" cap="flat" cmpd="sng" algn="ctr">
            <a:solidFill>
              <a:srgbClr val="5B9BD5">
                <a:shade val="50000"/>
              </a:srgbClr>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33" name="テキスト ボックス 32"/>
          <p:cNvSpPr txBox="1"/>
          <p:nvPr/>
        </p:nvSpPr>
        <p:spPr>
          <a:xfrm>
            <a:off x="2542354" y="2465936"/>
            <a:ext cx="445058" cy="23782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API</a:t>
            </a:r>
            <a:endPar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34" name="楕円 33"/>
          <p:cNvSpPr/>
          <p:nvPr/>
        </p:nvSpPr>
        <p:spPr>
          <a:xfrm>
            <a:off x="4038430" y="2591393"/>
            <a:ext cx="201746" cy="198725"/>
          </a:xfrm>
          <a:prstGeom prst="ellipse">
            <a:avLst/>
          </a:prstGeom>
          <a:solidFill>
            <a:srgbClr val="5B9BD5"/>
          </a:solidFill>
          <a:ln w="12700" cap="flat" cmpd="sng" algn="ctr">
            <a:solidFill>
              <a:srgbClr val="5B9BD5">
                <a:shade val="50000"/>
              </a:srgbClr>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35" name="テキスト ボックス 34"/>
          <p:cNvSpPr txBox="1"/>
          <p:nvPr/>
        </p:nvSpPr>
        <p:spPr>
          <a:xfrm>
            <a:off x="3699480" y="2470340"/>
            <a:ext cx="445058" cy="23782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API</a:t>
            </a:r>
            <a:endPar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38" name="テキスト ボックス 37"/>
          <p:cNvSpPr txBox="1"/>
          <p:nvPr/>
        </p:nvSpPr>
        <p:spPr>
          <a:xfrm>
            <a:off x="2317962" y="1321902"/>
            <a:ext cx="1285126" cy="30777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システム保有者</a:t>
            </a:r>
            <a:endParaRPr kumimoji="1" lang="en-US" altLang="ja-JP"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ヘルスケア事業者●●</a:t>
            </a:r>
            <a:r>
              <a:rPr kumimoji="1" lang="en-US" altLang="ja-JP"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p:txBody>
      </p:sp>
      <p:sp>
        <p:nvSpPr>
          <p:cNvPr id="39" name="テキスト ボックス 38"/>
          <p:cNvSpPr txBox="1"/>
          <p:nvPr/>
        </p:nvSpPr>
        <p:spPr>
          <a:xfrm>
            <a:off x="3634995" y="1321902"/>
            <a:ext cx="1052768" cy="30777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システム保有者</a:t>
            </a:r>
            <a:endParaRPr kumimoji="1" lang="en-US" altLang="ja-JP"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小売事業者●●</a:t>
            </a:r>
            <a:r>
              <a:rPr kumimoji="1" lang="en-US" altLang="ja-JP"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p:txBody>
      </p:sp>
      <p:sp>
        <p:nvSpPr>
          <p:cNvPr id="40" name="テキスト ボックス 39"/>
          <p:cNvSpPr txBox="1"/>
          <p:nvPr/>
        </p:nvSpPr>
        <p:spPr>
          <a:xfrm>
            <a:off x="4768955" y="1321902"/>
            <a:ext cx="1052768" cy="30777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システム保有者</a:t>
            </a:r>
            <a:endParaRPr kumimoji="1" lang="en-US" altLang="ja-JP"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宅配事業者●●</a:t>
            </a:r>
            <a:r>
              <a:rPr kumimoji="1" lang="en-US" altLang="ja-JP"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p:txBody>
      </p:sp>
      <p:sp>
        <p:nvSpPr>
          <p:cNvPr id="41" name="テキスト ボックス 40"/>
          <p:cNvSpPr txBox="1"/>
          <p:nvPr/>
        </p:nvSpPr>
        <p:spPr>
          <a:xfrm>
            <a:off x="5865166" y="1321902"/>
            <a:ext cx="1052768" cy="30777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システム保有者</a:t>
            </a:r>
            <a:endParaRPr kumimoji="1" lang="en-US" altLang="ja-JP"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事業者●●</a:t>
            </a:r>
            <a:r>
              <a:rPr kumimoji="1" lang="en-US" altLang="ja-JP"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p:txBody>
      </p:sp>
      <p:sp>
        <p:nvSpPr>
          <p:cNvPr id="44" name="テキスト ボックス 43"/>
          <p:cNvSpPr txBox="1"/>
          <p:nvPr/>
        </p:nvSpPr>
        <p:spPr>
          <a:xfrm>
            <a:off x="7623409" y="2815686"/>
            <a:ext cx="445058" cy="23782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API</a:t>
            </a:r>
            <a:endPar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45" name="正方形/長方形 44"/>
          <p:cNvSpPr/>
          <p:nvPr/>
        </p:nvSpPr>
        <p:spPr>
          <a:xfrm>
            <a:off x="8007143" y="3826631"/>
            <a:ext cx="1576456" cy="685703"/>
          </a:xfrm>
          <a:prstGeom prst="rect">
            <a:avLst/>
          </a:prstGeom>
          <a:noFill/>
          <a:ln w="12700" cap="flat" cmpd="sng" algn="ctr">
            <a:solidFill>
              <a:srgbClr val="5B9BD5">
                <a:shade val="50000"/>
              </a:srgbClr>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他都市の</a:t>
            </a:r>
            <a:endPar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データ連携基盤</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46" name="楕円 45"/>
          <p:cNvSpPr/>
          <p:nvPr/>
        </p:nvSpPr>
        <p:spPr>
          <a:xfrm>
            <a:off x="7049314" y="4066060"/>
            <a:ext cx="201746" cy="198725"/>
          </a:xfrm>
          <a:prstGeom prst="ellipse">
            <a:avLst/>
          </a:prstGeom>
          <a:solidFill>
            <a:srgbClr val="5B9BD5"/>
          </a:solidFill>
          <a:ln w="12700" cap="flat" cmpd="sng" algn="ctr">
            <a:solidFill>
              <a:srgbClr val="5B9BD5">
                <a:shade val="50000"/>
              </a:srgbClr>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47" name="テキスト ボックス 46"/>
          <p:cNvSpPr txBox="1"/>
          <p:nvPr/>
        </p:nvSpPr>
        <p:spPr>
          <a:xfrm>
            <a:off x="7114691" y="3866917"/>
            <a:ext cx="445058" cy="23782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API</a:t>
            </a:r>
            <a:endPar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48" name="楕円 47"/>
          <p:cNvSpPr/>
          <p:nvPr/>
        </p:nvSpPr>
        <p:spPr>
          <a:xfrm>
            <a:off x="7904302" y="4064258"/>
            <a:ext cx="201746" cy="198725"/>
          </a:xfrm>
          <a:prstGeom prst="ellipse">
            <a:avLst/>
          </a:prstGeom>
          <a:solidFill>
            <a:srgbClr val="5B9BD5"/>
          </a:solidFill>
          <a:ln w="12700" cap="flat" cmpd="sng" algn="ctr">
            <a:solidFill>
              <a:srgbClr val="5B9BD5">
                <a:shade val="50000"/>
              </a:srgbClr>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49" name="テキスト ボックス 48"/>
          <p:cNvSpPr txBox="1"/>
          <p:nvPr/>
        </p:nvSpPr>
        <p:spPr>
          <a:xfrm>
            <a:off x="7631392" y="3874843"/>
            <a:ext cx="445058" cy="23782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API</a:t>
            </a:r>
            <a:endPar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51" name="楕円 50"/>
          <p:cNvSpPr/>
          <p:nvPr/>
        </p:nvSpPr>
        <p:spPr>
          <a:xfrm>
            <a:off x="7049314" y="3003194"/>
            <a:ext cx="201746" cy="198725"/>
          </a:xfrm>
          <a:prstGeom prst="ellipse">
            <a:avLst/>
          </a:prstGeom>
          <a:solidFill>
            <a:srgbClr val="5B9BD5"/>
          </a:solidFill>
          <a:ln w="12700" cap="flat" cmpd="sng" algn="ctr">
            <a:solidFill>
              <a:srgbClr val="5B9BD5">
                <a:shade val="50000"/>
              </a:srgbClr>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52" name="テキスト ボックス 51"/>
          <p:cNvSpPr txBox="1"/>
          <p:nvPr/>
        </p:nvSpPr>
        <p:spPr>
          <a:xfrm>
            <a:off x="7104168" y="2804051"/>
            <a:ext cx="445058" cy="23782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API</a:t>
            </a:r>
            <a:endPar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53" name="円柱 52"/>
          <p:cNvSpPr/>
          <p:nvPr/>
        </p:nvSpPr>
        <p:spPr>
          <a:xfrm>
            <a:off x="5169511" y="5037313"/>
            <a:ext cx="869058" cy="620641"/>
          </a:xfrm>
          <a:prstGeom prst="can">
            <a:avLst/>
          </a:prstGeom>
          <a:noFill/>
          <a:ln w="12700" cap="flat" cmpd="sng" algn="ctr">
            <a:solidFill>
              <a:srgbClr val="5B9BD5">
                <a:shade val="50000"/>
              </a:srgbClr>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データ</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56" name="テキスト ボックス 55"/>
          <p:cNvSpPr txBox="1"/>
          <p:nvPr/>
        </p:nvSpPr>
        <p:spPr>
          <a:xfrm>
            <a:off x="5088201" y="5692876"/>
            <a:ext cx="1020083" cy="30777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データ保有者</a:t>
            </a:r>
            <a:endParaRPr kumimoji="1" lang="en-US" altLang="ja-JP"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●●団体</a:t>
            </a:r>
            <a:r>
              <a:rPr kumimoji="1" lang="en-US" altLang="ja-JP"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p:txBody>
      </p:sp>
      <p:sp>
        <p:nvSpPr>
          <p:cNvPr id="57" name="正方形/長方形 56"/>
          <p:cNvSpPr/>
          <p:nvPr/>
        </p:nvSpPr>
        <p:spPr>
          <a:xfrm>
            <a:off x="4247018" y="2998857"/>
            <a:ext cx="2228619" cy="371571"/>
          </a:xfrm>
          <a:prstGeom prst="rect">
            <a:avLst/>
          </a:prstGeom>
          <a:solidFill>
            <a:sysClr val="window" lastClr="FFFFFF"/>
          </a:solidFill>
          <a:ln w="12700" cap="flat" cmpd="sng" algn="ctr">
            <a:solidFill>
              <a:srgbClr val="5B9BD5">
                <a:shade val="50000"/>
              </a:srgbClr>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データ変換機能</a:t>
            </a:r>
          </a:p>
        </p:txBody>
      </p:sp>
      <p:sp>
        <p:nvSpPr>
          <p:cNvPr id="58" name="正方形/長方形 57"/>
          <p:cNvSpPr/>
          <p:nvPr/>
        </p:nvSpPr>
        <p:spPr>
          <a:xfrm>
            <a:off x="1943044" y="3460426"/>
            <a:ext cx="2228619" cy="369411"/>
          </a:xfrm>
          <a:prstGeom prst="rect">
            <a:avLst/>
          </a:prstGeom>
          <a:solidFill>
            <a:sysClr val="window" lastClr="FFFFFF"/>
          </a:solidFill>
          <a:ln w="12700" cap="flat" cmpd="sng" algn="ctr">
            <a:solidFill>
              <a:srgbClr val="5B9BD5">
                <a:shade val="50000"/>
              </a:srgbClr>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●●●●機能</a:t>
            </a:r>
          </a:p>
        </p:txBody>
      </p:sp>
      <p:sp>
        <p:nvSpPr>
          <p:cNvPr id="59" name="正方形/長方形 58"/>
          <p:cNvSpPr/>
          <p:nvPr/>
        </p:nvSpPr>
        <p:spPr>
          <a:xfrm>
            <a:off x="4247117" y="3460849"/>
            <a:ext cx="2228519" cy="369411"/>
          </a:xfrm>
          <a:prstGeom prst="rect">
            <a:avLst/>
          </a:prstGeom>
          <a:solidFill>
            <a:sysClr val="window" lastClr="FFFFFF"/>
          </a:solidFill>
          <a:ln w="12700" cap="flat" cmpd="sng" algn="ctr">
            <a:solidFill>
              <a:srgbClr val="5B9BD5">
                <a:shade val="50000"/>
              </a:srgbClr>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●●●●機能</a:t>
            </a:r>
          </a:p>
        </p:txBody>
      </p:sp>
      <p:sp>
        <p:nvSpPr>
          <p:cNvPr id="60" name="円柱 59"/>
          <p:cNvSpPr/>
          <p:nvPr/>
        </p:nvSpPr>
        <p:spPr>
          <a:xfrm>
            <a:off x="4033255" y="5042678"/>
            <a:ext cx="869058" cy="620641"/>
          </a:xfrm>
          <a:prstGeom prst="can">
            <a:avLst/>
          </a:prstGeom>
          <a:noFill/>
          <a:ln w="12700" cap="flat" cmpd="sng" algn="ctr">
            <a:solidFill>
              <a:srgbClr val="5B9BD5">
                <a:shade val="50000"/>
              </a:srgbClr>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バリアフリー</a:t>
            </a:r>
            <a:endPar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関連データ</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62" name="テキスト ボックス 61"/>
          <p:cNvSpPr txBox="1"/>
          <p:nvPr/>
        </p:nvSpPr>
        <p:spPr>
          <a:xfrm>
            <a:off x="3951211" y="5655679"/>
            <a:ext cx="1020083" cy="30777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システム保有者</a:t>
            </a:r>
            <a:endParaRPr kumimoji="1" lang="en-US" altLang="ja-JP"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●●団体</a:t>
            </a:r>
            <a:r>
              <a:rPr kumimoji="1" lang="en-US" altLang="ja-JP"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p:txBody>
      </p:sp>
      <p:cxnSp>
        <p:nvCxnSpPr>
          <p:cNvPr id="63" name="直線コネクタ 62"/>
          <p:cNvCxnSpPr>
            <a:stCxn id="51" idx="6"/>
            <a:endCxn id="75" idx="2"/>
          </p:cNvCxnSpPr>
          <p:nvPr/>
        </p:nvCxnSpPr>
        <p:spPr>
          <a:xfrm>
            <a:off x="7251060" y="3102557"/>
            <a:ext cx="658686" cy="2259"/>
          </a:xfrm>
          <a:prstGeom prst="line">
            <a:avLst/>
          </a:prstGeom>
          <a:noFill/>
          <a:ln w="6350" cap="flat" cmpd="sng" algn="ctr">
            <a:solidFill>
              <a:srgbClr val="5B9BD5"/>
            </a:solidFill>
            <a:prstDash val="solid"/>
            <a:miter lim="800000"/>
          </a:ln>
          <a:effectLst/>
        </p:spPr>
      </p:cxnSp>
      <p:cxnSp>
        <p:nvCxnSpPr>
          <p:cNvPr id="64" name="直線コネクタ 63"/>
          <p:cNvCxnSpPr>
            <a:stCxn id="46" idx="6"/>
            <a:endCxn id="48" idx="2"/>
          </p:cNvCxnSpPr>
          <p:nvPr/>
        </p:nvCxnSpPr>
        <p:spPr>
          <a:xfrm flipV="1">
            <a:off x="7251060" y="4163621"/>
            <a:ext cx="653242" cy="1802"/>
          </a:xfrm>
          <a:prstGeom prst="line">
            <a:avLst/>
          </a:prstGeom>
          <a:noFill/>
          <a:ln w="6350" cap="flat" cmpd="sng" algn="ctr">
            <a:solidFill>
              <a:srgbClr val="5B9BD5"/>
            </a:solidFill>
            <a:prstDash val="solid"/>
            <a:miter lim="800000"/>
          </a:ln>
          <a:effectLst/>
        </p:spPr>
      </p:cxnSp>
      <p:cxnSp>
        <p:nvCxnSpPr>
          <p:cNvPr id="65" name="直線コネクタ 64"/>
          <p:cNvCxnSpPr>
            <a:stCxn id="53" idx="1"/>
          </p:cNvCxnSpPr>
          <p:nvPr/>
        </p:nvCxnSpPr>
        <p:spPr>
          <a:xfrm flipH="1" flipV="1">
            <a:off x="5604413" y="4537651"/>
            <a:ext cx="8958" cy="499663"/>
          </a:xfrm>
          <a:prstGeom prst="line">
            <a:avLst/>
          </a:prstGeom>
          <a:noFill/>
          <a:ln w="6350" cap="flat" cmpd="sng" algn="ctr">
            <a:solidFill>
              <a:srgbClr val="5B9BD5"/>
            </a:solidFill>
            <a:prstDash val="solid"/>
            <a:miter lim="800000"/>
          </a:ln>
          <a:effectLst/>
        </p:spPr>
      </p:cxnSp>
      <p:cxnSp>
        <p:nvCxnSpPr>
          <p:cNvPr id="66" name="直線コネクタ 65"/>
          <p:cNvCxnSpPr>
            <a:stCxn id="26" idx="0"/>
          </p:cNvCxnSpPr>
          <p:nvPr/>
        </p:nvCxnSpPr>
        <p:spPr>
          <a:xfrm flipV="1">
            <a:off x="2120616" y="4519619"/>
            <a:ext cx="1" cy="390209"/>
          </a:xfrm>
          <a:prstGeom prst="line">
            <a:avLst/>
          </a:prstGeom>
          <a:noFill/>
          <a:ln w="6350" cap="flat" cmpd="sng" algn="ctr">
            <a:solidFill>
              <a:srgbClr val="5B9BD5"/>
            </a:solidFill>
            <a:prstDash val="solid"/>
            <a:miter lim="800000"/>
          </a:ln>
          <a:effectLst/>
        </p:spPr>
      </p:cxnSp>
      <p:cxnSp>
        <p:nvCxnSpPr>
          <p:cNvPr id="67" name="直線コネクタ 66"/>
          <p:cNvCxnSpPr>
            <a:stCxn id="24" idx="1"/>
          </p:cNvCxnSpPr>
          <p:nvPr/>
        </p:nvCxnSpPr>
        <p:spPr>
          <a:xfrm flipH="1" flipV="1">
            <a:off x="3289890" y="4531353"/>
            <a:ext cx="6921" cy="508852"/>
          </a:xfrm>
          <a:prstGeom prst="line">
            <a:avLst/>
          </a:prstGeom>
          <a:noFill/>
          <a:ln w="6350" cap="flat" cmpd="sng" algn="ctr">
            <a:solidFill>
              <a:srgbClr val="5B9BD5"/>
            </a:solidFill>
            <a:prstDash val="solid"/>
            <a:miter lim="800000"/>
          </a:ln>
          <a:effectLst/>
        </p:spPr>
      </p:cxnSp>
      <p:cxnSp>
        <p:nvCxnSpPr>
          <p:cNvPr id="68" name="直線コネクタ 67"/>
          <p:cNvCxnSpPr>
            <a:stCxn id="60" idx="1"/>
          </p:cNvCxnSpPr>
          <p:nvPr/>
        </p:nvCxnSpPr>
        <p:spPr>
          <a:xfrm flipH="1" flipV="1">
            <a:off x="4459089" y="4537651"/>
            <a:ext cx="8695" cy="505027"/>
          </a:xfrm>
          <a:prstGeom prst="line">
            <a:avLst/>
          </a:prstGeom>
          <a:noFill/>
          <a:ln w="6350" cap="flat" cmpd="sng" algn="ctr">
            <a:solidFill>
              <a:srgbClr val="5B9BD5"/>
            </a:solidFill>
            <a:prstDash val="solid"/>
            <a:miter lim="800000"/>
          </a:ln>
          <a:effectLst/>
        </p:spPr>
      </p:cxnSp>
      <p:cxnSp>
        <p:nvCxnSpPr>
          <p:cNvPr id="69" name="直線コネクタ 68"/>
          <p:cNvCxnSpPr>
            <a:stCxn id="30" idx="0"/>
          </p:cNvCxnSpPr>
          <p:nvPr/>
        </p:nvCxnSpPr>
        <p:spPr>
          <a:xfrm flipH="1" flipV="1">
            <a:off x="1821085" y="2178860"/>
            <a:ext cx="6875" cy="409026"/>
          </a:xfrm>
          <a:prstGeom prst="line">
            <a:avLst/>
          </a:prstGeom>
          <a:noFill/>
          <a:ln w="6350" cap="flat" cmpd="sng" algn="ctr">
            <a:solidFill>
              <a:srgbClr val="5B9BD5"/>
            </a:solidFill>
            <a:prstDash val="solid"/>
            <a:miter lim="800000"/>
          </a:ln>
          <a:effectLst/>
        </p:spPr>
      </p:cxnSp>
      <p:cxnSp>
        <p:nvCxnSpPr>
          <p:cNvPr id="70" name="直線コネクタ 69"/>
          <p:cNvCxnSpPr>
            <a:stCxn id="32" idx="0"/>
          </p:cNvCxnSpPr>
          <p:nvPr/>
        </p:nvCxnSpPr>
        <p:spPr>
          <a:xfrm flipH="1" flipV="1">
            <a:off x="2979829" y="2178859"/>
            <a:ext cx="2348" cy="408131"/>
          </a:xfrm>
          <a:prstGeom prst="line">
            <a:avLst/>
          </a:prstGeom>
          <a:noFill/>
          <a:ln w="6350" cap="flat" cmpd="sng" algn="ctr">
            <a:solidFill>
              <a:srgbClr val="5B9BD5"/>
            </a:solidFill>
            <a:prstDash val="solid"/>
            <a:miter lim="800000"/>
          </a:ln>
          <a:effectLst/>
        </p:spPr>
      </p:cxnSp>
      <p:sp>
        <p:nvSpPr>
          <p:cNvPr id="71" name="正方形/長方形 70"/>
          <p:cNvSpPr/>
          <p:nvPr/>
        </p:nvSpPr>
        <p:spPr>
          <a:xfrm>
            <a:off x="1956572" y="3925492"/>
            <a:ext cx="2228619" cy="369411"/>
          </a:xfrm>
          <a:prstGeom prst="rect">
            <a:avLst/>
          </a:prstGeom>
          <a:solidFill>
            <a:sysClr val="window" lastClr="FFFFFF"/>
          </a:solidFill>
          <a:ln w="12700" cap="flat" cmpd="sng" algn="ctr">
            <a:solidFill>
              <a:srgbClr val="5B9BD5">
                <a:shade val="50000"/>
              </a:srgbClr>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●●●●機能</a:t>
            </a:r>
          </a:p>
        </p:txBody>
      </p:sp>
      <p:sp>
        <p:nvSpPr>
          <p:cNvPr id="72" name="正方形/長方形 71"/>
          <p:cNvSpPr/>
          <p:nvPr/>
        </p:nvSpPr>
        <p:spPr>
          <a:xfrm>
            <a:off x="4260645" y="3925915"/>
            <a:ext cx="2228519" cy="369411"/>
          </a:xfrm>
          <a:prstGeom prst="rect">
            <a:avLst/>
          </a:prstGeom>
          <a:solidFill>
            <a:sysClr val="window" lastClr="FFFFFF"/>
          </a:solidFill>
          <a:ln w="12700" cap="flat" cmpd="sng" algn="ctr">
            <a:solidFill>
              <a:srgbClr val="5B9BD5">
                <a:shade val="50000"/>
              </a:srgbClr>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●●●●機能</a:t>
            </a:r>
          </a:p>
        </p:txBody>
      </p:sp>
      <p:sp>
        <p:nvSpPr>
          <p:cNvPr id="73" name="テキスト ボックス 72"/>
          <p:cNvSpPr txBox="1"/>
          <p:nvPr/>
        </p:nvSpPr>
        <p:spPr>
          <a:xfrm>
            <a:off x="3529278" y="660753"/>
            <a:ext cx="5704867" cy="27699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様式は参考です。現時点で想定するシステム概要を可能な限り具体的に記載して下さい。</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74" name="直線コネクタ 73"/>
          <p:cNvCxnSpPr>
            <a:stCxn id="34" idx="0"/>
          </p:cNvCxnSpPr>
          <p:nvPr/>
        </p:nvCxnSpPr>
        <p:spPr>
          <a:xfrm flipH="1" flipV="1">
            <a:off x="4138573" y="2178858"/>
            <a:ext cx="731" cy="412535"/>
          </a:xfrm>
          <a:prstGeom prst="line">
            <a:avLst/>
          </a:prstGeom>
          <a:noFill/>
          <a:ln w="6350" cap="flat" cmpd="sng" algn="ctr">
            <a:solidFill>
              <a:srgbClr val="5B9BD5"/>
            </a:solidFill>
            <a:prstDash val="solid"/>
            <a:miter lim="800000"/>
          </a:ln>
          <a:effectLst/>
        </p:spPr>
      </p:cxnSp>
      <p:sp>
        <p:nvSpPr>
          <p:cNvPr id="75" name="楕円 74"/>
          <p:cNvSpPr/>
          <p:nvPr/>
        </p:nvSpPr>
        <p:spPr>
          <a:xfrm>
            <a:off x="7909746" y="3005453"/>
            <a:ext cx="201746" cy="198725"/>
          </a:xfrm>
          <a:prstGeom prst="ellipse">
            <a:avLst/>
          </a:prstGeom>
          <a:solidFill>
            <a:srgbClr val="5B9BD5"/>
          </a:solidFill>
          <a:ln w="12700" cap="flat" cmpd="sng" algn="ctr">
            <a:solidFill>
              <a:srgbClr val="5B9BD5">
                <a:shade val="50000"/>
              </a:srgbClr>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76" name="楕円 75"/>
          <p:cNvSpPr/>
          <p:nvPr/>
        </p:nvSpPr>
        <p:spPr>
          <a:xfrm>
            <a:off x="5197771" y="2574091"/>
            <a:ext cx="201746" cy="198725"/>
          </a:xfrm>
          <a:prstGeom prst="ellipse">
            <a:avLst/>
          </a:prstGeom>
          <a:solidFill>
            <a:srgbClr val="5B9BD5"/>
          </a:solidFill>
          <a:ln w="12700" cap="flat" cmpd="sng" algn="ctr">
            <a:solidFill>
              <a:srgbClr val="5B9BD5">
                <a:shade val="50000"/>
              </a:srgbClr>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77" name="テキスト ボックス 76"/>
          <p:cNvSpPr txBox="1"/>
          <p:nvPr/>
        </p:nvSpPr>
        <p:spPr>
          <a:xfrm>
            <a:off x="4858821" y="2453038"/>
            <a:ext cx="445058" cy="23782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API</a:t>
            </a:r>
            <a:endPar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78" name="直線コネクタ 77"/>
          <p:cNvCxnSpPr>
            <a:stCxn id="76" idx="0"/>
          </p:cNvCxnSpPr>
          <p:nvPr/>
        </p:nvCxnSpPr>
        <p:spPr>
          <a:xfrm flipH="1" flipV="1">
            <a:off x="5297316" y="2178857"/>
            <a:ext cx="1328" cy="395235"/>
          </a:xfrm>
          <a:prstGeom prst="line">
            <a:avLst/>
          </a:prstGeom>
          <a:noFill/>
          <a:ln w="6350" cap="flat" cmpd="sng" algn="ctr">
            <a:solidFill>
              <a:srgbClr val="5B9BD5"/>
            </a:solidFill>
            <a:prstDash val="solid"/>
            <a:miter lim="800000"/>
          </a:ln>
          <a:effectLst/>
        </p:spPr>
      </p:cxnSp>
      <p:sp>
        <p:nvSpPr>
          <p:cNvPr id="79" name="楕円 78"/>
          <p:cNvSpPr/>
          <p:nvPr/>
        </p:nvSpPr>
        <p:spPr>
          <a:xfrm>
            <a:off x="6288788" y="2571550"/>
            <a:ext cx="201746" cy="198725"/>
          </a:xfrm>
          <a:prstGeom prst="ellipse">
            <a:avLst/>
          </a:prstGeom>
          <a:solidFill>
            <a:srgbClr val="5B9BD5"/>
          </a:solidFill>
          <a:ln w="12700" cap="flat" cmpd="sng" algn="ctr">
            <a:solidFill>
              <a:srgbClr val="5B9BD5">
                <a:shade val="50000"/>
              </a:srgbClr>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80" name="テキスト ボックス 79"/>
          <p:cNvSpPr txBox="1"/>
          <p:nvPr/>
        </p:nvSpPr>
        <p:spPr>
          <a:xfrm>
            <a:off x="5949838" y="2450496"/>
            <a:ext cx="445058" cy="23782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API</a:t>
            </a:r>
            <a:endPar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81" name="直線コネクタ 80"/>
          <p:cNvCxnSpPr>
            <a:stCxn id="79" idx="0"/>
          </p:cNvCxnSpPr>
          <p:nvPr/>
        </p:nvCxnSpPr>
        <p:spPr>
          <a:xfrm flipH="1" flipV="1">
            <a:off x="6373764" y="2178856"/>
            <a:ext cx="15897" cy="392694"/>
          </a:xfrm>
          <a:prstGeom prst="line">
            <a:avLst/>
          </a:prstGeom>
          <a:noFill/>
          <a:ln w="6350" cap="flat" cmpd="sng" algn="ctr">
            <a:solidFill>
              <a:srgbClr val="5B9BD5"/>
            </a:solidFill>
            <a:prstDash val="solid"/>
            <a:miter lim="800000"/>
          </a:ln>
          <a:effectLst/>
        </p:spPr>
      </p:cxnSp>
      <p:sp>
        <p:nvSpPr>
          <p:cNvPr id="82" name="正方形/長方形 81"/>
          <p:cNvSpPr/>
          <p:nvPr/>
        </p:nvSpPr>
        <p:spPr>
          <a:xfrm>
            <a:off x="1293891" y="1651631"/>
            <a:ext cx="1068135" cy="539504"/>
          </a:xfrm>
          <a:prstGeom prst="rect">
            <a:avLst/>
          </a:prstGeom>
          <a:noFill/>
          <a:ln w="12700" cap="flat" cmpd="sng" algn="ctr">
            <a:solidFill>
              <a:srgbClr val="5B9BD5">
                <a:shade val="50000"/>
              </a:srgbClr>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MaaS</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システム</a:t>
            </a:r>
            <a:endPar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83" name="正方形/長方形 82"/>
          <p:cNvSpPr/>
          <p:nvPr/>
        </p:nvSpPr>
        <p:spPr>
          <a:xfrm>
            <a:off x="2451415" y="1653969"/>
            <a:ext cx="1068135" cy="539504"/>
          </a:xfrm>
          <a:prstGeom prst="rect">
            <a:avLst/>
          </a:prstGeom>
          <a:noFill/>
          <a:ln w="12700" cap="flat" cmpd="sng" algn="ctr">
            <a:solidFill>
              <a:srgbClr val="5B9BD5">
                <a:shade val="50000"/>
              </a:srgbClr>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ヘルスケア情報</a:t>
            </a:r>
            <a:endPar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システム</a:t>
            </a:r>
            <a:endPar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84" name="正方形/長方形 83"/>
          <p:cNvSpPr/>
          <p:nvPr/>
        </p:nvSpPr>
        <p:spPr>
          <a:xfrm>
            <a:off x="3591525" y="1654425"/>
            <a:ext cx="1068135" cy="539504"/>
          </a:xfrm>
          <a:prstGeom prst="rect">
            <a:avLst/>
          </a:prstGeom>
          <a:noFill/>
          <a:ln w="12700" cap="flat" cmpd="sng" algn="ctr">
            <a:solidFill>
              <a:srgbClr val="5B9BD5">
                <a:shade val="50000"/>
              </a:srgbClr>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注文システム</a:t>
            </a:r>
            <a:endPar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85" name="正方形/長方形 84"/>
          <p:cNvSpPr/>
          <p:nvPr/>
        </p:nvSpPr>
        <p:spPr>
          <a:xfrm>
            <a:off x="4740194" y="1656379"/>
            <a:ext cx="1068135" cy="539504"/>
          </a:xfrm>
          <a:prstGeom prst="rect">
            <a:avLst/>
          </a:prstGeom>
          <a:noFill/>
          <a:ln w="12700" cap="flat" cmpd="sng" algn="ctr">
            <a:solidFill>
              <a:srgbClr val="5B9BD5">
                <a:shade val="50000"/>
              </a:srgbClr>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配送支援</a:t>
            </a:r>
            <a:endPar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システム</a:t>
            </a:r>
            <a:endPar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86" name="正方形/長方形 85"/>
          <p:cNvSpPr/>
          <p:nvPr/>
        </p:nvSpPr>
        <p:spPr>
          <a:xfrm>
            <a:off x="5872800" y="1657430"/>
            <a:ext cx="1068135" cy="539504"/>
          </a:xfrm>
          <a:prstGeom prst="rect">
            <a:avLst/>
          </a:prstGeom>
          <a:noFill/>
          <a:ln w="12700" cap="flat" cmpd="sng" algn="ctr">
            <a:solidFill>
              <a:srgbClr val="5B9BD5">
                <a:shade val="50000"/>
              </a:srgbClr>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支援システム</a:t>
            </a:r>
            <a:endPar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87" name="楕円 86"/>
          <p:cNvSpPr/>
          <p:nvPr/>
        </p:nvSpPr>
        <p:spPr>
          <a:xfrm>
            <a:off x="3195937" y="4932661"/>
            <a:ext cx="201746" cy="198725"/>
          </a:xfrm>
          <a:prstGeom prst="ellipse">
            <a:avLst/>
          </a:prstGeom>
          <a:solidFill>
            <a:srgbClr val="5B9BD5"/>
          </a:solidFill>
          <a:ln w="12700" cap="flat" cmpd="sng" algn="ctr">
            <a:solidFill>
              <a:srgbClr val="5B9BD5">
                <a:shade val="50000"/>
              </a:srgbClr>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88" name="テキスト ボックス 87"/>
          <p:cNvSpPr txBox="1"/>
          <p:nvPr/>
        </p:nvSpPr>
        <p:spPr>
          <a:xfrm>
            <a:off x="2819506" y="4808487"/>
            <a:ext cx="445058" cy="23782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API</a:t>
            </a:r>
            <a:endPar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89" name="正方形/長方形 88"/>
          <p:cNvSpPr/>
          <p:nvPr/>
        </p:nvSpPr>
        <p:spPr>
          <a:xfrm>
            <a:off x="1275904" y="807962"/>
            <a:ext cx="524135" cy="444200"/>
          </a:xfrm>
          <a:prstGeom prst="rect">
            <a:avLst/>
          </a:prstGeom>
          <a:noFill/>
          <a:ln w="12700" cap="flat" cmpd="sng" algn="ctr">
            <a:solidFill>
              <a:srgbClr val="5B9BD5">
                <a:shade val="50000"/>
              </a:srgbClr>
            </a:solidFill>
            <a:prstDash val="solid"/>
            <a:miter lim="800000"/>
          </a:ln>
          <a:effectLst/>
        </p:spPr>
        <p:txBody>
          <a:bodyPr wrap="none"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バス</a:t>
            </a:r>
            <a:endPar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事業者</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91" name="正方形/長方形 90"/>
          <p:cNvSpPr/>
          <p:nvPr/>
        </p:nvSpPr>
        <p:spPr>
          <a:xfrm>
            <a:off x="1837032" y="801630"/>
            <a:ext cx="524135" cy="452107"/>
          </a:xfrm>
          <a:prstGeom prst="rect">
            <a:avLst/>
          </a:prstGeom>
          <a:noFill/>
          <a:ln w="12700" cap="flat" cmpd="sng" algn="ctr">
            <a:solidFill>
              <a:srgbClr val="5B9BD5">
                <a:shade val="50000"/>
              </a:srgbClr>
            </a:solidFill>
            <a:prstDash val="solid"/>
            <a:miter lim="800000"/>
          </a:ln>
          <a:effectLst/>
        </p:spPr>
        <p:txBody>
          <a:bodyPr wrap="none"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タクシー</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事業者</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93" name="円柱 92"/>
          <p:cNvSpPr/>
          <p:nvPr/>
        </p:nvSpPr>
        <p:spPr>
          <a:xfrm>
            <a:off x="6243558" y="5051908"/>
            <a:ext cx="869058" cy="620641"/>
          </a:xfrm>
          <a:prstGeom prst="can">
            <a:avLst/>
          </a:prstGeom>
          <a:noFill/>
          <a:ln w="12700" cap="flat" cmpd="sng" algn="ctr">
            <a:solidFill>
              <a:srgbClr val="5B9BD5">
                <a:shade val="50000"/>
              </a:srgbClr>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データ</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95" name="テキスト ボックス 94"/>
          <p:cNvSpPr txBox="1"/>
          <p:nvPr/>
        </p:nvSpPr>
        <p:spPr>
          <a:xfrm>
            <a:off x="6152917" y="5716615"/>
            <a:ext cx="1020083" cy="30777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データ保有者</a:t>
            </a:r>
            <a:endParaRPr kumimoji="1" lang="en-US" altLang="ja-JP"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●●団体</a:t>
            </a:r>
            <a:endParaRPr kumimoji="1" lang="en-US" altLang="ja-JP"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96" name="直線コネクタ 95"/>
          <p:cNvCxnSpPr>
            <a:endCxn id="93" idx="1"/>
          </p:cNvCxnSpPr>
          <p:nvPr/>
        </p:nvCxnSpPr>
        <p:spPr>
          <a:xfrm>
            <a:off x="6667179" y="4537651"/>
            <a:ext cx="10908" cy="523402"/>
          </a:xfrm>
          <a:prstGeom prst="line">
            <a:avLst/>
          </a:prstGeom>
          <a:noFill/>
          <a:ln w="6350" cap="flat" cmpd="sng" algn="ctr">
            <a:solidFill>
              <a:srgbClr val="5B9BD5"/>
            </a:solidFill>
            <a:prstDash val="solid"/>
            <a:miter lim="800000"/>
          </a:ln>
          <a:effectLst/>
        </p:spPr>
      </p:cxnSp>
      <p:sp>
        <p:nvSpPr>
          <p:cNvPr id="97" name="テキスト ボックス 96"/>
          <p:cNvSpPr txBox="1"/>
          <p:nvPr/>
        </p:nvSpPr>
        <p:spPr>
          <a:xfrm>
            <a:off x="1297879" y="1321902"/>
            <a:ext cx="1020083" cy="30777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システム保有者</a:t>
            </a:r>
            <a:endParaRPr kumimoji="1" lang="en-US" altLang="ja-JP"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交通事業者●●</a:t>
            </a:r>
            <a:r>
              <a:rPr kumimoji="1" lang="en-US" altLang="ja-JP"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p:txBody>
      </p:sp>
      <p:sp>
        <p:nvSpPr>
          <p:cNvPr id="104" name="タイトル 2"/>
          <p:cNvSpPr txBox="1">
            <a:spLocks/>
          </p:cNvSpPr>
          <p:nvPr/>
        </p:nvSpPr>
        <p:spPr>
          <a:xfrm>
            <a:off x="399069" y="156200"/>
            <a:ext cx="3353486" cy="424732"/>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データ連携基盤のシステム構成図</a:t>
            </a:r>
            <a:endPar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j-cs"/>
            </a:endParaRPr>
          </a:p>
        </p:txBody>
      </p:sp>
      <p:sp>
        <p:nvSpPr>
          <p:cNvPr id="106" name="テキスト ボックス 105"/>
          <p:cNvSpPr txBox="1"/>
          <p:nvPr/>
        </p:nvSpPr>
        <p:spPr>
          <a:xfrm rot="19677965">
            <a:off x="1602053" y="2783406"/>
            <a:ext cx="6520962" cy="1323439"/>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8000" b="0" i="0" u="none" strike="noStrike" kern="1200" cap="none" spc="0" normalizeH="0" baseline="0" noProof="0" dirty="0">
                <a:ln>
                  <a:noFill/>
                </a:ln>
                <a:solidFill>
                  <a:srgbClr val="FF7C80"/>
                </a:solidFill>
                <a:effectLst/>
                <a:uLnTx/>
                <a:uFillTx/>
                <a:latin typeface="HGS創英角ｺﾞｼｯｸUB" panose="020B0900000000000000" pitchFamily="50" charset="-128"/>
                <a:ea typeface="HGS創英角ｺﾞｼｯｸUB" panose="020B0900000000000000" pitchFamily="50" charset="-128"/>
                <a:cs typeface="+mn-cs"/>
              </a:rPr>
              <a:t>サンプル</a:t>
            </a:r>
            <a:endParaRPr kumimoji="1" lang="en-US" altLang="ja-JP" sz="8000" b="0" i="0" u="none" strike="noStrike" kern="1200" cap="none" spc="0" normalizeH="0" baseline="0" noProof="0" dirty="0">
              <a:ln>
                <a:noFill/>
              </a:ln>
              <a:solidFill>
                <a:srgbClr val="FF7C80"/>
              </a:solidFill>
              <a:effectLst/>
              <a:uLnTx/>
              <a:uFillTx/>
              <a:latin typeface="HGS創英角ｺﾞｼｯｸUB" panose="020B0900000000000000" pitchFamily="50" charset="-128"/>
              <a:ea typeface="HGS創英角ｺﾞｼｯｸUB" panose="020B0900000000000000" pitchFamily="50" charset="-128"/>
              <a:cs typeface="+mn-cs"/>
            </a:endParaRPr>
          </a:p>
        </p:txBody>
      </p:sp>
      <p:sp>
        <p:nvSpPr>
          <p:cNvPr id="90" name="スライド番号プレースホルダー 1"/>
          <p:cNvSpPr>
            <a:spLocks noGrp="1"/>
          </p:cNvSpPr>
          <p:nvPr>
            <p:ph type="sldNum" sz="quarter" idx="12"/>
          </p:nvPr>
        </p:nvSpPr>
        <p:spPr>
          <a:xfrm>
            <a:off x="7605295" y="6525349"/>
            <a:ext cx="2311400" cy="365125"/>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9550142-B990-490A-A107-ED7302A7FD52}" type="slidenum">
              <a:rPr kumimoji="1" lang="ja-JP" altLang="en-US" sz="1200" b="0" i="0" u="none" strike="noStrike" kern="1200" cap="none" spc="0" normalizeH="0" baseline="0" noProof="0" smtClean="0">
                <a:ln>
                  <a:noFill/>
                </a:ln>
                <a:solidFill>
                  <a:prstClr val="black">
                    <a:tint val="75000"/>
                  </a:prstClr>
                </a:solidFill>
                <a:effectLst/>
                <a:uLnTx/>
                <a:uFillTx/>
                <a:latin typeface="Calibri"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1" lang="ja-JP" altLang="en-US" sz="1200" b="0" i="0" u="none" strike="noStrike" kern="1200" cap="none" spc="0" normalizeH="0" baseline="0" noProof="0">
              <a:ln>
                <a:noFill/>
              </a:ln>
              <a:solidFill>
                <a:prstClr val="black">
                  <a:tint val="75000"/>
                </a:prstClr>
              </a:solidFill>
              <a:effectLst/>
              <a:uLnTx/>
              <a:uFillTx/>
              <a:latin typeface="Calibri" panose="020F0502020204030204"/>
              <a:ea typeface="游ゴシック" panose="020B0400000000000000" pitchFamily="50" charset="-128"/>
              <a:cs typeface="+mn-cs"/>
            </a:endParaRPr>
          </a:p>
        </p:txBody>
      </p:sp>
      <p:cxnSp>
        <p:nvCxnSpPr>
          <p:cNvPr id="98" name="直線コネクタ 97"/>
          <p:cNvCxnSpPr/>
          <p:nvPr/>
        </p:nvCxnSpPr>
        <p:spPr>
          <a:xfrm>
            <a:off x="416656" y="591479"/>
            <a:ext cx="900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2" name="Rectangle 1"/>
          <p:cNvSpPr>
            <a:spLocks noChangeArrowheads="1"/>
          </p:cNvSpPr>
          <p:nvPr/>
        </p:nvSpPr>
        <p:spPr bwMode="auto">
          <a:xfrm>
            <a:off x="6739690" y="161089"/>
            <a:ext cx="3252208"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US" altLang="ja-JP" sz="1400" u="sng" dirty="0" smtClean="0">
                <a:solidFill>
                  <a:prstClr val="black"/>
                </a:solidFill>
                <a:latin typeface="Meiryo UI" panose="020B0604030504040204" pitchFamily="50" charset="-128"/>
                <a:ea typeface="Meiryo UI" panose="020B0604030504040204" pitchFamily="50" charset="-128"/>
                <a:cs typeface="Times New Roman" panose="02020603050405020304" pitchFamily="18" charset="0"/>
              </a:rPr>
              <a:t>Ⅱ</a:t>
            </a:r>
            <a:r>
              <a:rPr lang="ja-JP" altLang="en-US" sz="1400" u="sng" dirty="0">
                <a:solidFill>
                  <a:prstClr val="black"/>
                </a:solidFill>
                <a:latin typeface="Meiryo UI" panose="020B0604030504040204" pitchFamily="50" charset="-128"/>
                <a:ea typeface="Meiryo UI" panose="020B0604030504040204" pitchFamily="50" charset="-128"/>
                <a:cs typeface="Times New Roman" panose="02020603050405020304" pitchFamily="18" charset="0"/>
              </a:rPr>
              <a:t>③</a:t>
            </a:r>
            <a:r>
              <a:rPr kumimoji="0" lang="ja-JP" altLang="en-US" sz="1400" b="0" i="0" u="sng"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Times New Roman" panose="02020603050405020304" pitchFamily="18" charset="0"/>
              </a:rPr>
              <a:t>「</a:t>
            </a:r>
            <a:r>
              <a:rPr kumimoji="0" lang="ja-JP" altLang="en-US" sz="14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Times New Roman" panose="02020603050405020304" pitchFamily="18" charset="0"/>
              </a:rPr>
              <a:t>データ連携基盤」に関する事項</a:t>
            </a:r>
            <a:endParaRPr kumimoji="0" lang="ja-JP" altLang="ja-JP" sz="105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28084442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 name="正方形/長方形 107"/>
          <p:cNvSpPr/>
          <p:nvPr/>
        </p:nvSpPr>
        <p:spPr>
          <a:xfrm>
            <a:off x="2417105" y="1594927"/>
            <a:ext cx="2990499" cy="4572353"/>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104" name="タイトル 2"/>
          <p:cNvSpPr txBox="1">
            <a:spLocks/>
          </p:cNvSpPr>
          <p:nvPr/>
        </p:nvSpPr>
        <p:spPr>
          <a:xfrm>
            <a:off x="434014" y="190565"/>
            <a:ext cx="8261351" cy="424732"/>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j-cs"/>
              </a:rPr>
              <a:t>データ連携基盤の整備・改修スケジュール　</a:t>
            </a:r>
            <a:endPar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j-cs"/>
            </a:endParaRPr>
          </a:p>
        </p:txBody>
      </p:sp>
      <p:cxnSp>
        <p:nvCxnSpPr>
          <p:cNvPr id="110" name="直線コネクタ 109"/>
          <p:cNvCxnSpPr/>
          <p:nvPr/>
        </p:nvCxnSpPr>
        <p:spPr>
          <a:xfrm>
            <a:off x="325857" y="6196953"/>
            <a:ext cx="9213575" cy="994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2" name="直線コネクタ 121"/>
          <p:cNvCxnSpPr/>
          <p:nvPr/>
        </p:nvCxnSpPr>
        <p:spPr>
          <a:xfrm>
            <a:off x="1353744" y="1018729"/>
            <a:ext cx="0" cy="5169479"/>
          </a:xfrm>
          <a:prstGeom prst="line">
            <a:avLst/>
          </a:prstGeom>
        </p:spPr>
        <p:style>
          <a:lnRef idx="1">
            <a:schemeClr val="accent1"/>
          </a:lnRef>
          <a:fillRef idx="0">
            <a:schemeClr val="accent1"/>
          </a:fillRef>
          <a:effectRef idx="0">
            <a:schemeClr val="accent1"/>
          </a:effectRef>
          <a:fontRef idx="minor">
            <a:schemeClr val="tx1"/>
          </a:fontRef>
        </p:style>
      </p:cxnSp>
      <p:cxnSp>
        <p:nvCxnSpPr>
          <p:cNvPr id="123" name="直線コネクタ 122"/>
          <p:cNvCxnSpPr/>
          <p:nvPr/>
        </p:nvCxnSpPr>
        <p:spPr>
          <a:xfrm>
            <a:off x="9534080" y="1037414"/>
            <a:ext cx="0" cy="5169479"/>
          </a:xfrm>
          <a:prstGeom prst="line">
            <a:avLst/>
          </a:prstGeom>
        </p:spPr>
        <p:style>
          <a:lnRef idx="1">
            <a:schemeClr val="accent1"/>
          </a:lnRef>
          <a:fillRef idx="0">
            <a:schemeClr val="accent1"/>
          </a:fillRef>
          <a:effectRef idx="0">
            <a:schemeClr val="accent1"/>
          </a:effectRef>
          <a:fontRef idx="minor">
            <a:schemeClr val="tx1"/>
          </a:fontRef>
        </p:style>
      </p:cxnSp>
      <p:cxnSp>
        <p:nvCxnSpPr>
          <p:cNvPr id="124" name="直線コネクタ 123"/>
          <p:cNvCxnSpPr/>
          <p:nvPr/>
        </p:nvCxnSpPr>
        <p:spPr>
          <a:xfrm>
            <a:off x="5431016" y="1029657"/>
            <a:ext cx="0" cy="5169479"/>
          </a:xfrm>
          <a:prstGeom prst="line">
            <a:avLst/>
          </a:prstGeom>
        </p:spPr>
        <p:style>
          <a:lnRef idx="1">
            <a:schemeClr val="accent1"/>
          </a:lnRef>
          <a:fillRef idx="0">
            <a:schemeClr val="accent1"/>
          </a:fillRef>
          <a:effectRef idx="0">
            <a:schemeClr val="accent1"/>
          </a:effectRef>
          <a:fontRef idx="minor">
            <a:schemeClr val="tx1"/>
          </a:fontRef>
        </p:style>
      </p:cxnSp>
      <p:cxnSp>
        <p:nvCxnSpPr>
          <p:cNvPr id="133" name="直線コネクタ 132"/>
          <p:cNvCxnSpPr/>
          <p:nvPr/>
        </p:nvCxnSpPr>
        <p:spPr>
          <a:xfrm>
            <a:off x="337993" y="1436724"/>
            <a:ext cx="9196087" cy="0"/>
          </a:xfrm>
          <a:prstGeom prst="line">
            <a:avLst/>
          </a:prstGeom>
        </p:spPr>
        <p:style>
          <a:lnRef idx="1">
            <a:schemeClr val="accent1"/>
          </a:lnRef>
          <a:fillRef idx="0">
            <a:schemeClr val="accent1"/>
          </a:fillRef>
          <a:effectRef idx="0">
            <a:schemeClr val="accent1"/>
          </a:effectRef>
          <a:fontRef idx="minor">
            <a:schemeClr val="tx1"/>
          </a:fontRef>
        </p:style>
      </p:cxnSp>
      <p:sp>
        <p:nvSpPr>
          <p:cNvPr id="144" name="テキスト ボックス 143"/>
          <p:cNvSpPr txBox="1"/>
          <p:nvPr/>
        </p:nvSpPr>
        <p:spPr>
          <a:xfrm>
            <a:off x="891124" y="2687398"/>
            <a:ext cx="353943" cy="2386562"/>
          </a:xfrm>
          <a:prstGeom prst="rect">
            <a:avLst/>
          </a:prstGeom>
          <a:noFill/>
        </p:spPr>
        <p:txBody>
          <a:bodyPr vert="eaVert"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データ連携基盤の構築スケジュール</a:t>
            </a:r>
            <a:endParaRPr kumimoji="1" lang="en-US" altLang="ja-JP" sz="11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05" name="正方形/長方形 104"/>
          <p:cNvSpPr/>
          <p:nvPr/>
        </p:nvSpPr>
        <p:spPr>
          <a:xfrm>
            <a:off x="5477550" y="1594080"/>
            <a:ext cx="4042816" cy="4573199"/>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113" name="ホームベース 112"/>
          <p:cNvSpPr/>
          <p:nvPr/>
        </p:nvSpPr>
        <p:spPr>
          <a:xfrm>
            <a:off x="4959182" y="3458645"/>
            <a:ext cx="4545462" cy="298633"/>
          </a:xfrm>
          <a:prstGeom prst="homePlate">
            <a:avLst/>
          </a:prstGeom>
          <a:ln/>
        </p:spPr>
        <p:style>
          <a:lnRef idx="2">
            <a:schemeClr val="accent5"/>
          </a:lnRef>
          <a:fillRef idx="1">
            <a:schemeClr val="lt1"/>
          </a:fillRef>
          <a:effectRef idx="0">
            <a:schemeClr val="accent5"/>
          </a:effectRef>
          <a:fontRef idx="minor">
            <a:schemeClr val="dk1"/>
          </a:fontRef>
        </p:style>
        <p:txBody>
          <a:bodyPr wrap="none" tIns="18000" bIns="18000"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900" b="0" i="0" u="none" strike="noStrike" kern="1200" cap="none" spc="0" normalizeH="0" baseline="0" noProof="0" dirty="0">
                <a:ln>
                  <a:noFill/>
                </a:ln>
                <a:solidFill>
                  <a:prstClr val="black">
                    <a:lumMod val="85000"/>
                    <a:lumOff val="15000"/>
                  </a:prstClr>
                </a:solidFill>
                <a:effectLst/>
                <a:uLnTx/>
                <a:uFillTx/>
                <a:latin typeface="Meiryo UI" panose="020B0604030504040204" pitchFamily="50" charset="-128"/>
                <a:ea typeface="Meiryo UI" panose="020B0604030504040204" pitchFamily="50" charset="-128"/>
                <a:cs typeface="+mn-cs"/>
              </a:rPr>
              <a:t>実装された</a:t>
            </a:r>
            <a:r>
              <a:rPr kumimoji="1" lang="en-US" altLang="ja-JP" sz="900" b="0" i="0" u="none" strike="noStrike" kern="1200" cap="none" spc="0" normalizeH="0" baseline="0" noProof="0" dirty="0">
                <a:ln>
                  <a:noFill/>
                </a:ln>
                <a:solidFill>
                  <a:prstClr val="black">
                    <a:lumMod val="85000"/>
                    <a:lumOff val="15000"/>
                  </a:prstClr>
                </a:solidFill>
                <a:effectLst/>
                <a:uLnTx/>
                <a:uFillTx/>
                <a:latin typeface="Meiryo UI" panose="020B0604030504040204" pitchFamily="50" charset="-128"/>
                <a:ea typeface="Meiryo UI" panose="020B0604030504040204" pitchFamily="50" charset="-128"/>
                <a:cs typeface="+mn-cs"/>
              </a:rPr>
              <a:t>API</a:t>
            </a:r>
            <a:r>
              <a:rPr kumimoji="1" lang="ja-JP" altLang="en-US" sz="900" b="0" i="0" u="none" strike="noStrike" kern="1200" cap="none" spc="0" normalizeH="0" baseline="0" noProof="0" dirty="0">
                <a:ln>
                  <a:noFill/>
                </a:ln>
                <a:solidFill>
                  <a:prstClr val="black">
                    <a:lumMod val="85000"/>
                    <a:lumOff val="15000"/>
                  </a:prstClr>
                </a:solidFill>
                <a:effectLst/>
                <a:uLnTx/>
                <a:uFillTx/>
                <a:latin typeface="Meiryo UI" panose="020B0604030504040204" pitchFamily="50" charset="-128"/>
                <a:ea typeface="Meiryo UI" panose="020B0604030504040204" pitchFamily="50" charset="-128"/>
                <a:cs typeface="+mn-cs"/>
              </a:rPr>
              <a:t>の情報登録</a:t>
            </a:r>
            <a:endParaRPr kumimoji="1" lang="en-US" altLang="ja-JP" sz="900" b="0" i="0" u="none" strike="noStrike" kern="1200" cap="none" spc="0" normalizeH="0" baseline="0" noProof="0" dirty="0">
              <a:ln>
                <a:noFill/>
              </a:ln>
              <a:solidFill>
                <a:prstClr val="black">
                  <a:lumMod val="85000"/>
                  <a:lumOff val="15000"/>
                </a:prstClr>
              </a:solidFill>
              <a:effectLst/>
              <a:uLnTx/>
              <a:uFillTx/>
              <a:latin typeface="Meiryo UI" panose="020B0604030504040204" pitchFamily="50" charset="-128"/>
              <a:ea typeface="Meiryo UI" panose="020B0604030504040204" pitchFamily="50" charset="-128"/>
              <a:cs typeface="+mn-cs"/>
            </a:endParaRPr>
          </a:p>
        </p:txBody>
      </p:sp>
      <p:sp>
        <p:nvSpPr>
          <p:cNvPr id="126" name="角丸四角形 125"/>
          <p:cNvSpPr/>
          <p:nvPr/>
        </p:nvSpPr>
        <p:spPr>
          <a:xfrm>
            <a:off x="5477549" y="1461490"/>
            <a:ext cx="4042818" cy="44687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000"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先端的サービスに準拠する機能や社会実装部分の設計、構築</a:t>
            </a:r>
          </a:p>
        </p:txBody>
      </p:sp>
      <p:sp>
        <p:nvSpPr>
          <p:cNvPr id="130" name="ホームベース 129"/>
          <p:cNvSpPr/>
          <p:nvPr/>
        </p:nvSpPr>
        <p:spPr>
          <a:xfrm>
            <a:off x="5107243" y="4450505"/>
            <a:ext cx="2368619" cy="324144"/>
          </a:xfrm>
          <a:prstGeom prst="homePlate">
            <a:avLst/>
          </a:prstGeom>
          <a:ln/>
        </p:spPr>
        <p:style>
          <a:lnRef idx="2">
            <a:schemeClr val="accent5"/>
          </a:lnRef>
          <a:fillRef idx="1">
            <a:schemeClr val="lt1"/>
          </a:fillRef>
          <a:effectRef idx="0">
            <a:schemeClr val="accent5"/>
          </a:effectRef>
          <a:fontRef idx="minor">
            <a:schemeClr val="dk1"/>
          </a:fontRef>
        </p:style>
        <p:txBody>
          <a:bodyPr wrap="none" tIns="18000" bIns="18000"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900" b="0" i="0" u="none" strike="noStrike" kern="1200" cap="none" spc="0" normalizeH="0" baseline="0" noProof="0" dirty="0">
              <a:ln>
                <a:noFill/>
              </a:ln>
              <a:solidFill>
                <a:prstClr val="black">
                  <a:lumMod val="85000"/>
                  <a:lumOff val="15000"/>
                </a:prstClr>
              </a:solidFill>
              <a:effectLst/>
              <a:uLnTx/>
              <a:uFillTx/>
              <a:latin typeface="Meiryo UI" panose="020B0604030504040204" pitchFamily="50" charset="-128"/>
              <a:ea typeface="Meiryo UI" panose="020B0604030504040204" pitchFamily="50" charset="-128"/>
              <a:cs typeface="+mn-cs"/>
            </a:endParaRPr>
          </a:p>
        </p:txBody>
      </p:sp>
      <p:sp>
        <p:nvSpPr>
          <p:cNvPr id="135" name="ホームベース 134"/>
          <p:cNvSpPr/>
          <p:nvPr/>
        </p:nvSpPr>
        <p:spPr>
          <a:xfrm>
            <a:off x="4780537" y="2959821"/>
            <a:ext cx="4724107" cy="297152"/>
          </a:xfrm>
          <a:prstGeom prst="homePlate">
            <a:avLst/>
          </a:prstGeom>
          <a:ln/>
        </p:spPr>
        <p:style>
          <a:lnRef idx="2">
            <a:schemeClr val="accent5"/>
          </a:lnRef>
          <a:fillRef idx="1">
            <a:schemeClr val="lt1"/>
          </a:fillRef>
          <a:effectRef idx="0">
            <a:schemeClr val="accent5"/>
          </a:effectRef>
          <a:fontRef idx="minor">
            <a:schemeClr val="dk1"/>
          </a:fontRef>
        </p:style>
        <p:txBody>
          <a:bodyPr wrap="none" tIns="18000" bIns="18000"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900" b="0" i="0" u="none" strike="noStrike" kern="1200" cap="none" spc="0" normalizeH="0" baseline="0" noProof="0" dirty="0">
                <a:ln>
                  <a:noFill/>
                </a:ln>
                <a:solidFill>
                  <a:prstClr val="black">
                    <a:lumMod val="85000"/>
                    <a:lumOff val="15000"/>
                  </a:prstClr>
                </a:solidFill>
                <a:effectLst/>
                <a:uLnTx/>
                <a:uFillTx/>
                <a:latin typeface="Meiryo UI" panose="020B0604030504040204" pitchFamily="50" charset="-128"/>
                <a:ea typeface="Meiryo UI" panose="020B0604030504040204" pitchFamily="50" charset="-128"/>
                <a:cs typeface="+mn-cs"/>
              </a:rPr>
              <a:t>　　　　　　　　　社会実装に伴うデータの見える化作業　　　　　　　　　</a:t>
            </a:r>
          </a:p>
        </p:txBody>
      </p:sp>
      <p:sp>
        <p:nvSpPr>
          <p:cNvPr id="141" name="ホームベース 140"/>
          <p:cNvSpPr/>
          <p:nvPr/>
        </p:nvSpPr>
        <p:spPr>
          <a:xfrm>
            <a:off x="3800418" y="5310298"/>
            <a:ext cx="5704226" cy="345104"/>
          </a:xfrm>
          <a:prstGeom prst="homePlate">
            <a:avLst/>
          </a:prstGeom>
          <a:ln/>
        </p:spPr>
        <p:style>
          <a:lnRef idx="2">
            <a:schemeClr val="accent5"/>
          </a:lnRef>
          <a:fillRef idx="1">
            <a:schemeClr val="lt1"/>
          </a:fillRef>
          <a:effectRef idx="0">
            <a:schemeClr val="accent5"/>
          </a:effectRef>
          <a:fontRef idx="minor">
            <a:schemeClr val="dk1"/>
          </a:fontRef>
        </p:style>
        <p:txBody>
          <a:bodyPr wrap="none" tIns="18000" bIns="18000" rtlCol="0" anchor="t"/>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en-US" altLang="ja-JP" sz="900" b="0" i="0" u="none" strike="noStrike" kern="1200" cap="none" spc="0" normalizeH="0" baseline="0" noProof="0" dirty="0">
              <a:ln>
                <a:noFill/>
              </a:ln>
              <a:solidFill>
                <a:prstClr val="black">
                  <a:lumMod val="85000"/>
                  <a:lumOff val="15000"/>
                </a:prstClr>
              </a:solidFill>
              <a:effectLst/>
              <a:uLnTx/>
              <a:uFillTx/>
              <a:latin typeface="Meiryo UI" panose="020B0604030504040204" pitchFamily="50" charset="-128"/>
              <a:ea typeface="Meiryo UI" panose="020B0604030504040204" pitchFamily="50" charset="-128"/>
              <a:cs typeface="+mn-cs"/>
            </a:endParaRPr>
          </a:p>
        </p:txBody>
      </p:sp>
      <p:sp>
        <p:nvSpPr>
          <p:cNvPr id="160" name="ホームベース 159"/>
          <p:cNvSpPr/>
          <p:nvPr/>
        </p:nvSpPr>
        <p:spPr>
          <a:xfrm>
            <a:off x="4698860" y="3963048"/>
            <a:ext cx="4805783" cy="328549"/>
          </a:xfrm>
          <a:prstGeom prst="homePlate">
            <a:avLst/>
          </a:prstGeom>
          <a:ln/>
        </p:spPr>
        <p:style>
          <a:lnRef idx="2">
            <a:schemeClr val="accent5"/>
          </a:lnRef>
          <a:fillRef idx="1">
            <a:schemeClr val="lt1"/>
          </a:fillRef>
          <a:effectRef idx="0">
            <a:schemeClr val="accent5"/>
          </a:effectRef>
          <a:fontRef idx="minor">
            <a:schemeClr val="dk1"/>
          </a:fontRef>
        </p:style>
        <p:txBody>
          <a:bodyPr wrap="none" tIns="18000" bIns="18000" rtlCol="0" anchor="t"/>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ja-JP" altLang="en-US" sz="900" b="0" i="0" u="none" strike="noStrike" kern="1200" cap="none" spc="0" normalizeH="0" baseline="0" noProof="0" dirty="0">
                <a:ln>
                  <a:noFill/>
                </a:ln>
                <a:solidFill>
                  <a:prstClr val="black">
                    <a:lumMod val="85000"/>
                    <a:lumOff val="15000"/>
                  </a:prstClr>
                </a:solidFill>
                <a:effectLst/>
                <a:uLnTx/>
                <a:uFillTx/>
                <a:latin typeface="Meiryo UI" panose="020B0604030504040204" pitchFamily="50" charset="-128"/>
                <a:ea typeface="Meiryo UI" panose="020B0604030504040204" pitchFamily="50" charset="-128"/>
                <a:cs typeface="+mn-cs"/>
              </a:rPr>
              <a:t>先端</a:t>
            </a:r>
            <a:r>
              <a:rPr kumimoji="1" lang="ja-JP" altLang="en-US" sz="900" b="0" i="0" u="none" strike="noStrike" kern="1200" cap="none" spc="0" normalizeH="0" baseline="0" noProof="0" dirty="0">
                <a:ln>
                  <a:noFill/>
                </a:ln>
                <a:solidFill>
                  <a:prstClr val="black">
                    <a:lumMod val="85000"/>
                    <a:lumOff val="15000"/>
                  </a:prstClr>
                </a:solidFill>
                <a:effectLst/>
                <a:uLnTx/>
                <a:uFillTx/>
                <a:latin typeface="Meiryo UI" panose="020B0604030504040204" pitchFamily="50" charset="-128"/>
                <a:ea typeface="Meiryo UI" panose="020B0604030504040204" pitchFamily="50" charset="-128"/>
                <a:cs typeface="+mn-cs"/>
              </a:rPr>
              <a:t>的サービスとの</a:t>
            </a:r>
            <a:r>
              <a:rPr kumimoji="1" lang="en-US" altLang="ja-JP" sz="900" b="0" i="0" u="none" strike="noStrike" kern="1200" cap="none" spc="0" normalizeH="0" baseline="0" noProof="0" dirty="0">
                <a:ln>
                  <a:noFill/>
                </a:ln>
                <a:solidFill>
                  <a:prstClr val="black">
                    <a:lumMod val="85000"/>
                    <a:lumOff val="15000"/>
                  </a:prstClr>
                </a:solidFill>
                <a:effectLst/>
                <a:uLnTx/>
                <a:uFillTx/>
                <a:latin typeface="Meiryo UI" panose="020B0604030504040204" pitchFamily="50" charset="-128"/>
                <a:ea typeface="Meiryo UI" panose="020B0604030504040204" pitchFamily="50" charset="-128"/>
                <a:cs typeface="+mn-cs"/>
              </a:rPr>
              <a:t>API</a:t>
            </a:r>
            <a:r>
              <a:rPr kumimoji="1" lang="ja-JP" altLang="en-US" sz="900" b="0" i="0" u="none" strike="noStrike" kern="1200" cap="none" spc="0" normalizeH="0" baseline="0" noProof="0" dirty="0">
                <a:ln>
                  <a:noFill/>
                </a:ln>
                <a:solidFill>
                  <a:prstClr val="black">
                    <a:lumMod val="85000"/>
                    <a:lumOff val="15000"/>
                  </a:prstClr>
                </a:solidFill>
                <a:effectLst/>
                <a:uLnTx/>
                <a:uFillTx/>
                <a:latin typeface="Meiryo UI" panose="020B0604030504040204" pitchFamily="50" charset="-128"/>
                <a:ea typeface="Meiryo UI" panose="020B0604030504040204" pitchFamily="50" charset="-128"/>
                <a:cs typeface="+mn-cs"/>
              </a:rPr>
              <a:t>接続に関する</a:t>
            </a:r>
            <a:endParaRPr kumimoji="1" lang="en-US" altLang="ja-JP" sz="900" b="0" i="0" u="none" strike="noStrike" kern="1200" cap="none" spc="0" normalizeH="0" baseline="0" noProof="0" dirty="0">
              <a:ln>
                <a:noFill/>
              </a:ln>
              <a:solidFill>
                <a:prstClr val="black">
                  <a:lumMod val="85000"/>
                  <a:lumOff val="15000"/>
                </a:prstClr>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900" b="0" i="0" u="none" strike="noStrike" kern="1200" cap="none" spc="0" normalizeH="0" baseline="0" noProof="0" dirty="0">
                <a:ln>
                  <a:noFill/>
                </a:ln>
                <a:solidFill>
                  <a:prstClr val="black">
                    <a:lumMod val="85000"/>
                    <a:lumOff val="15000"/>
                  </a:prstClr>
                </a:solidFill>
                <a:effectLst/>
                <a:uLnTx/>
                <a:uFillTx/>
                <a:latin typeface="Meiryo UI" panose="020B0604030504040204" pitchFamily="50" charset="-128"/>
                <a:ea typeface="Meiryo UI" panose="020B0604030504040204" pitchFamily="50" charset="-128"/>
                <a:cs typeface="+mn-cs"/>
              </a:rPr>
              <a:t>システム実証</a:t>
            </a:r>
          </a:p>
        </p:txBody>
      </p:sp>
      <p:sp>
        <p:nvSpPr>
          <p:cNvPr id="164" name="ホームベース 163"/>
          <p:cNvSpPr/>
          <p:nvPr/>
        </p:nvSpPr>
        <p:spPr>
          <a:xfrm>
            <a:off x="4472503" y="5754397"/>
            <a:ext cx="5047864" cy="349000"/>
          </a:xfrm>
          <a:prstGeom prst="homePlate">
            <a:avLst/>
          </a:prstGeom>
          <a:ln/>
        </p:spPr>
        <p:style>
          <a:lnRef idx="2">
            <a:schemeClr val="accent5"/>
          </a:lnRef>
          <a:fillRef idx="1">
            <a:schemeClr val="lt1"/>
          </a:fillRef>
          <a:effectRef idx="0">
            <a:schemeClr val="accent5"/>
          </a:effectRef>
          <a:fontRef idx="minor">
            <a:schemeClr val="dk1"/>
          </a:fontRef>
        </p:style>
        <p:txBody>
          <a:bodyPr wrap="none" tIns="18000" bIns="18000" rtlCol="0"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900" b="0" i="0" u="none" strike="noStrike" kern="1200" cap="none" spc="0" normalizeH="0" baseline="0" noProof="0" dirty="0">
              <a:ln>
                <a:noFill/>
              </a:ln>
              <a:solidFill>
                <a:prstClr val="black">
                  <a:lumMod val="85000"/>
                  <a:lumOff val="15000"/>
                </a:prstClr>
              </a:solidFill>
              <a:effectLst/>
              <a:uLnTx/>
              <a:uFillTx/>
              <a:latin typeface="Meiryo UI" panose="020B0604030504040204" pitchFamily="50" charset="-128"/>
              <a:ea typeface="Meiryo UI" panose="020B0604030504040204" pitchFamily="50" charset="-128"/>
              <a:cs typeface="+mn-cs"/>
            </a:endParaRPr>
          </a:p>
        </p:txBody>
      </p:sp>
      <p:sp>
        <p:nvSpPr>
          <p:cNvPr id="114" name="ホームベース 113"/>
          <p:cNvSpPr/>
          <p:nvPr/>
        </p:nvSpPr>
        <p:spPr>
          <a:xfrm>
            <a:off x="3008376" y="4866584"/>
            <a:ext cx="2396555" cy="340578"/>
          </a:xfrm>
          <a:prstGeom prst="homePlate">
            <a:avLst/>
          </a:prstGeom>
          <a:ln/>
        </p:spPr>
        <p:style>
          <a:lnRef idx="2">
            <a:schemeClr val="accent5"/>
          </a:lnRef>
          <a:fillRef idx="1">
            <a:schemeClr val="lt1"/>
          </a:fillRef>
          <a:effectRef idx="0">
            <a:schemeClr val="accent5"/>
          </a:effectRef>
          <a:fontRef idx="minor">
            <a:schemeClr val="dk1"/>
          </a:fontRef>
        </p:style>
        <p:txBody>
          <a:bodyPr wrap="none" tIns="18000" bIns="18000" rtlCol="0" anchor="ct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900" b="0" i="0" u="none" strike="noStrike" kern="1200" cap="none" spc="0" normalizeH="0" baseline="0" noProof="0" dirty="0">
                <a:ln>
                  <a:noFill/>
                </a:ln>
                <a:solidFill>
                  <a:prstClr val="black">
                    <a:lumMod val="85000"/>
                    <a:lumOff val="15000"/>
                  </a:prstClr>
                </a:solidFill>
                <a:effectLst/>
                <a:uLnTx/>
                <a:uFillTx/>
                <a:latin typeface="Meiryo UI" panose="020B0604030504040204" pitchFamily="50" charset="-128"/>
                <a:ea typeface="Meiryo UI" panose="020B0604030504040204" pitchFamily="50" charset="-128"/>
                <a:cs typeface="+mn-cs"/>
              </a:rPr>
              <a:t>データ連携基盤システム構築</a:t>
            </a:r>
            <a:endParaRPr kumimoji="1" lang="en-US" altLang="ja-JP" sz="900" b="0" i="0" u="none" strike="noStrike" kern="1200" cap="none" spc="0" normalizeH="0" baseline="0" noProof="0" dirty="0">
              <a:ln>
                <a:noFill/>
              </a:ln>
              <a:solidFill>
                <a:prstClr val="black">
                  <a:lumMod val="85000"/>
                  <a:lumOff val="15000"/>
                </a:prstClr>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900" b="0" i="0" u="none" strike="noStrike" kern="1200" cap="none" spc="0" normalizeH="0" baseline="0" noProof="0" dirty="0">
                <a:ln>
                  <a:noFill/>
                </a:ln>
                <a:solidFill>
                  <a:prstClr val="black">
                    <a:lumMod val="85000"/>
                    <a:lumOff val="15000"/>
                  </a:prstClr>
                </a:solidFill>
                <a:effectLst/>
                <a:uLnTx/>
                <a:uFillTx/>
                <a:latin typeface="Meiryo UI" panose="020B0604030504040204" pitchFamily="50" charset="-128"/>
                <a:ea typeface="Meiryo UI" panose="020B0604030504040204" pitchFamily="50" charset="-128"/>
                <a:cs typeface="+mn-cs"/>
              </a:rPr>
              <a:t>（試験環境）</a:t>
            </a:r>
          </a:p>
        </p:txBody>
      </p:sp>
      <p:sp>
        <p:nvSpPr>
          <p:cNvPr id="125" name="角丸四角形 124"/>
          <p:cNvSpPr/>
          <p:nvPr/>
        </p:nvSpPr>
        <p:spPr>
          <a:xfrm>
            <a:off x="2414460" y="1460466"/>
            <a:ext cx="2979843" cy="44333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000"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データ連携基盤の基本部分の設計、構築</a:t>
            </a:r>
            <a:endParaRPr kumimoji="1" lang="en-US" altLang="ja-JP" sz="1000"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000"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社会実装前の実証</a:t>
            </a:r>
          </a:p>
        </p:txBody>
      </p:sp>
      <p:sp>
        <p:nvSpPr>
          <p:cNvPr id="127" name="ホームベース 126"/>
          <p:cNvSpPr/>
          <p:nvPr/>
        </p:nvSpPr>
        <p:spPr>
          <a:xfrm>
            <a:off x="2463447" y="1990242"/>
            <a:ext cx="2946661" cy="352049"/>
          </a:xfrm>
          <a:prstGeom prst="homePlate">
            <a:avLst/>
          </a:prstGeom>
          <a:ln/>
        </p:spPr>
        <p:style>
          <a:lnRef idx="2">
            <a:schemeClr val="accent5"/>
          </a:lnRef>
          <a:fillRef idx="1">
            <a:schemeClr val="lt1"/>
          </a:fillRef>
          <a:effectRef idx="0">
            <a:schemeClr val="accent5"/>
          </a:effectRef>
          <a:fontRef idx="minor">
            <a:schemeClr val="dk1"/>
          </a:fontRef>
        </p:style>
        <p:txBody>
          <a:bodyPr wrap="none" tIns="18000" bIns="18000" rtlCol="0" anchor="ct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900" b="0" i="0" u="none" strike="noStrike" kern="1200" cap="none" spc="0" normalizeH="0" baseline="0" noProof="0" dirty="0">
                <a:ln>
                  <a:noFill/>
                </a:ln>
                <a:solidFill>
                  <a:prstClr val="black">
                    <a:lumMod val="85000"/>
                    <a:lumOff val="15000"/>
                  </a:prstClr>
                </a:solidFill>
                <a:effectLst/>
                <a:uLnTx/>
                <a:uFillTx/>
                <a:latin typeface="Meiryo UI" panose="020B0604030504040204" pitchFamily="50" charset="-128"/>
                <a:ea typeface="Meiryo UI" panose="020B0604030504040204" pitchFamily="50" charset="-128"/>
                <a:cs typeface="+mn-cs"/>
              </a:rPr>
              <a:t>システムの整備に係る</a:t>
            </a:r>
            <a:endParaRPr kumimoji="1" lang="en-US" altLang="ja-JP" sz="900" b="0" i="0" u="none" strike="noStrike" kern="1200" cap="none" spc="0" normalizeH="0" baseline="0" noProof="0" dirty="0">
              <a:ln>
                <a:noFill/>
              </a:ln>
              <a:solidFill>
                <a:prstClr val="black">
                  <a:lumMod val="85000"/>
                  <a:lumOff val="15000"/>
                </a:prstClr>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900" b="0" i="0" u="none" strike="noStrike" kern="1200" cap="none" spc="0" normalizeH="0" baseline="0" noProof="0" dirty="0">
                <a:ln>
                  <a:noFill/>
                </a:ln>
                <a:solidFill>
                  <a:prstClr val="black">
                    <a:lumMod val="85000"/>
                    <a:lumOff val="15000"/>
                  </a:prstClr>
                </a:solidFill>
                <a:effectLst/>
                <a:uLnTx/>
                <a:uFillTx/>
                <a:latin typeface="Meiryo UI" panose="020B0604030504040204" pitchFamily="50" charset="-128"/>
                <a:ea typeface="Meiryo UI" panose="020B0604030504040204" pitchFamily="50" charset="-128"/>
                <a:cs typeface="+mn-cs"/>
              </a:rPr>
              <a:t>全体計画の作成</a:t>
            </a:r>
          </a:p>
        </p:txBody>
      </p:sp>
      <p:sp>
        <p:nvSpPr>
          <p:cNvPr id="134" name="ホームベース 133"/>
          <p:cNvSpPr/>
          <p:nvPr/>
        </p:nvSpPr>
        <p:spPr>
          <a:xfrm>
            <a:off x="4355115" y="4447545"/>
            <a:ext cx="1059857" cy="327104"/>
          </a:xfrm>
          <a:prstGeom prst="homePlate">
            <a:avLst>
              <a:gd name="adj" fmla="val 43599"/>
            </a:avLst>
          </a:prstGeom>
          <a:ln/>
        </p:spPr>
        <p:style>
          <a:lnRef idx="2">
            <a:schemeClr val="accent5"/>
          </a:lnRef>
          <a:fillRef idx="1">
            <a:schemeClr val="lt1"/>
          </a:fillRef>
          <a:effectRef idx="0">
            <a:schemeClr val="accent5"/>
          </a:effectRef>
          <a:fontRef idx="minor">
            <a:schemeClr val="dk1"/>
          </a:fontRef>
        </p:style>
        <p:txBody>
          <a:bodyPr wrap="none" tIns="18000" bIns="18000" rtlCol="0" anchor="t"/>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900" b="0" i="0" u="none" strike="noStrike" kern="1200" cap="none" spc="0" normalizeH="0" baseline="0" noProof="0" dirty="0">
                <a:ln>
                  <a:noFill/>
                </a:ln>
                <a:solidFill>
                  <a:prstClr val="black">
                    <a:lumMod val="85000"/>
                    <a:lumOff val="15000"/>
                  </a:prstClr>
                </a:solidFill>
                <a:effectLst/>
                <a:uLnTx/>
                <a:uFillTx/>
                <a:latin typeface="Meiryo UI" panose="020B0604030504040204" pitchFamily="50" charset="-128"/>
                <a:ea typeface="Meiryo UI" panose="020B0604030504040204" pitchFamily="50" charset="-128"/>
                <a:cs typeface="+mn-cs"/>
              </a:rPr>
              <a:t>データ連携基盤システム構築（本番環境）</a:t>
            </a:r>
          </a:p>
        </p:txBody>
      </p:sp>
      <p:sp>
        <p:nvSpPr>
          <p:cNvPr id="136" name="ホームベース 135"/>
          <p:cNvSpPr/>
          <p:nvPr/>
        </p:nvSpPr>
        <p:spPr>
          <a:xfrm>
            <a:off x="3401568" y="2909130"/>
            <a:ext cx="2008541" cy="393098"/>
          </a:xfrm>
          <a:prstGeom prst="homePlate">
            <a:avLst>
              <a:gd name="adj" fmla="val 30499"/>
            </a:avLst>
          </a:prstGeom>
          <a:ln/>
        </p:spPr>
        <p:style>
          <a:lnRef idx="2">
            <a:schemeClr val="accent5"/>
          </a:lnRef>
          <a:fillRef idx="1">
            <a:schemeClr val="lt1"/>
          </a:fillRef>
          <a:effectRef idx="0">
            <a:schemeClr val="accent5"/>
          </a:effectRef>
          <a:fontRef idx="minor">
            <a:schemeClr val="dk1"/>
          </a:fontRef>
        </p:style>
        <p:txBody>
          <a:bodyPr wrap="none" tIns="18000" bIns="18000" rtlCol="0" anchor="ct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900" b="0" i="0" u="none" strike="noStrike" kern="1200" cap="none" spc="0" normalizeH="0" baseline="0" noProof="0" dirty="0">
                <a:ln>
                  <a:noFill/>
                </a:ln>
                <a:solidFill>
                  <a:prstClr val="black">
                    <a:lumMod val="85000"/>
                    <a:lumOff val="15000"/>
                  </a:prstClr>
                </a:solidFill>
                <a:effectLst/>
                <a:uLnTx/>
                <a:uFillTx/>
                <a:latin typeface="Meiryo UI" panose="020B0604030504040204" pitchFamily="50" charset="-128"/>
                <a:ea typeface="Meiryo UI" panose="020B0604030504040204" pitchFamily="50" charset="-128"/>
                <a:cs typeface="+mn-cs"/>
              </a:rPr>
              <a:t>データダッシュボードの構築</a:t>
            </a:r>
          </a:p>
        </p:txBody>
      </p:sp>
      <p:sp>
        <p:nvSpPr>
          <p:cNvPr id="137" name="ホームベース 136"/>
          <p:cNvSpPr/>
          <p:nvPr/>
        </p:nvSpPr>
        <p:spPr>
          <a:xfrm>
            <a:off x="3401568" y="3396141"/>
            <a:ext cx="1992736" cy="409944"/>
          </a:xfrm>
          <a:prstGeom prst="homePlate">
            <a:avLst>
              <a:gd name="adj" fmla="val 29698"/>
            </a:avLst>
          </a:prstGeom>
          <a:ln/>
        </p:spPr>
        <p:style>
          <a:lnRef idx="2">
            <a:schemeClr val="accent5"/>
          </a:lnRef>
          <a:fillRef idx="1">
            <a:schemeClr val="lt1"/>
          </a:fillRef>
          <a:effectRef idx="0">
            <a:schemeClr val="accent5"/>
          </a:effectRef>
          <a:fontRef idx="minor">
            <a:schemeClr val="dk1"/>
          </a:fontRef>
        </p:style>
        <p:txBody>
          <a:bodyPr wrap="none" tIns="18000" bIns="18000" rtlCol="0" anchor="ct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900" b="0" i="0" u="none" strike="noStrike" kern="1200" cap="none" spc="0" normalizeH="0" baseline="0" noProof="0" dirty="0">
                <a:ln>
                  <a:noFill/>
                </a:ln>
                <a:solidFill>
                  <a:prstClr val="black">
                    <a:lumMod val="85000"/>
                    <a:lumOff val="15000"/>
                  </a:prstClr>
                </a:solidFill>
                <a:effectLst/>
                <a:uLnTx/>
                <a:uFillTx/>
                <a:latin typeface="Meiryo UI" panose="020B0604030504040204" pitchFamily="50" charset="-128"/>
                <a:ea typeface="Meiryo UI" panose="020B0604030504040204" pitchFamily="50" charset="-128"/>
                <a:cs typeface="+mn-cs"/>
              </a:rPr>
              <a:t>システム開発者向け</a:t>
            </a:r>
            <a:endParaRPr kumimoji="1" lang="en-US" altLang="ja-JP" sz="900" b="0" i="0" u="none" strike="noStrike" kern="1200" cap="none" spc="0" normalizeH="0" baseline="0" noProof="0" dirty="0">
              <a:ln>
                <a:noFill/>
              </a:ln>
              <a:solidFill>
                <a:prstClr val="black">
                  <a:lumMod val="85000"/>
                  <a:lumOff val="15000"/>
                </a:prstClr>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900" b="0" i="0" u="none" strike="noStrike" kern="1200" cap="none" spc="0" normalizeH="0" baseline="0" noProof="0" dirty="0">
                <a:ln>
                  <a:noFill/>
                </a:ln>
                <a:solidFill>
                  <a:prstClr val="black">
                    <a:lumMod val="85000"/>
                    <a:lumOff val="15000"/>
                  </a:prstClr>
                </a:solidFill>
                <a:effectLst/>
                <a:uLnTx/>
                <a:uFillTx/>
                <a:latin typeface="Meiryo UI" panose="020B0604030504040204" pitchFamily="50" charset="-128"/>
                <a:ea typeface="Meiryo UI" panose="020B0604030504040204" pitchFamily="50" charset="-128"/>
                <a:cs typeface="+mn-cs"/>
              </a:rPr>
              <a:t>API</a:t>
            </a:r>
            <a:r>
              <a:rPr kumimoji="1" lang="ja-JP" altLang="en-US" sz="900" b="0" i="0" u="none" strike="noStrike" kern="1200" cap="none" spc="0" normalizeH="0" baseline="0" noProof="0" dirty="0">
                <a:ln>
                  <a:noFill/>
                </a:ln>
                <a:solidFill>
                  <a:prstClr val="black">
                    <a:lumMod val="85000"/>
                    <a:lumOff val="15000"/>
                  </a:prstClr>
                </a:solidFill>
                <a:effectLst/>
                <a:uLnTx/>
                <a:uFillTx/>
                <a:latin typeface="Meiryo UI" panose="020B0604030504040204" pitchFamily="50" charset="-128"/>
                <a:ea typeface="Meiryo UI" panose="020B0604030504040204" pitchFamily="50" charset="-128"/>
                <a:cs typeface="+mn-cs"/>
              </a:rPr>
              <a:t>マニュアル・情報サイト</a:t>
            </a:r>
            <a:endParaRPr kumimoji="1" lang="en-US" altLang="ja-JP" sz="900" b="0" i="0" u="none" strike="noStrike" kern="1200" cap="none" spc="0" normalizeH="0" baseline="0" noProof="0" dirty="0">
              <a:ln>
                <a:noFill/>
              </a:ln>
              <a:solidFill>
                <a:prstClr val="black">
                  <a:lumMod val="85000"/>
                  <a:lumOff val="15000"/>
                </a:prstClr>
              </a:solidFill>
              <a:effectLst/>
              <a:uLnTx/>
              <a:uFillTx/>
              <a:latin typeface="Meiryo UI" panose="020B0604030504040204" pitchFamily="50" charset="-128"/>
              <a:ea typeface="Meiryo UI" panose="020B0604030504040204" pitchFamily="50" charset="-128"/>
              <a:cs typeface="+mn-cs"/>
            </a:endParaRPr>
          </a:p>
        </p:txBody>
      </p:sp>
      <p:sp>
        <p:nvSpPr>
          <p:cNvPr id="161" name="ホームベース 160"/>
          <p:cNvSpPr/>
          <p:nvPr/>
        </p:nvSpPr>
        <p:spPr>
          <a:xfrm>
            <a:off x="3941065" y="3892188"/>
            <a:ext cx="1463870" cy="469324"/>
          </a:xfrm>
          <a:prstGeom prst="homePlate">
            <a:avLst>
              <a:gd name="adj" fmla="val 33226"/>
            </a:avLst>
          </a:prstGeom>
          <a:ln/>
        </p:spPr>
        <p:style>
          <a:lnRef idx="2">
            <a:schemeClr val="accent5"/>
          </a:lnRef>
          <a:fillRef idx="1">
            <a:schemeClr val="lt1"/>
          </a:fillRef>
          <a:effectRef idx="0">
            <a:schemeClr val="accent5"/>
          </a:effectRef>
          <a:fontRef idx="minor">
            <a:schemeClr val="dk1"/>
          </a:fontRef>
        </p:style>
        <p:txBody>
          <a:bodyPr wrap="none" tIns="18000" bIns="18000" rtlCol="0" anchor="t"/>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ja-JP" altLang="en-US" sz="900" b="0" i="0" u="none" strike="noStrike" kern="1200" cap="none" spc="0" normalizeH="0" baseline="0" noProof="0" dirty="0">
                <a:ln>
                  <a:noFill/>
                </a:ln>
                <a:solidFill>
                  <a:prstClr val="black">
                    <a:lumMod val="85000"/>
                    <a:lumOff val="15000"/>
                  </a:prstClr>
                </a:solidFill>
                <a:effectLst/>
                <a:uLnTx/>
                <a:uFillTx/>
                <a:latin typeface="Meiryo UI" panose="020B0604030504040204" pitchFamily="50" charset="-128"/>
                <a:ea typeface="Meiryo UI" panose="020B0604030504040204" pitchFamily="50" charset="-128"/>
                <a:cs typeface="+mn-cs"/>
              </a:rPr>
              <a:t>先端</a:t>
            </a:r>
            <a:r>
              <a:rPr kumimoji="1" lang="ja-JP" altLang="en-US" sz="900" b="0" i="0" u="none" strike="noStrike" kern="1200" cap="none" spc="0" normalizeH="0" baseline="0" noProof="0" dirty="0">
                <a:ln>
                  <a:noFill/>
                </a:ln>
                <a:solidFill>
                  <a:prstClr val="black">
                    <a:lumMod val="85000"/>
                    <a:lumOff val="15000"/>
                  </a:prstClr>
                </a:solidFill>
                <a:effectLst/>
                <a:uLnTx/>
                <a:uFillTx/>
                <a:latin typeface="Meiryo UI" panose="020B0604030504040204" pitchFamily="50" charset="-128"/>
                <a:ea typeface="Meiryo UI" panose="020B0604030504040204" pitchFamily="50" charset="-128"/>
                <a:cs typeface="+mn-cs"/>
              </a:rPr>
              <a:t>的サービスとの</a:t>
            </a:r>
            <a:endParaRPr kumimoji="1" lang="en-US" altLang="ja-JP" sz="900" b="0" i="0" u="none" strike="noStrike" kern="1200" cap="none" spc="0" normalizeH="0" baseline="0" noProof="0" dirty="0">
              <a:ln>
                <a:noFill/>
              </a:ln>
              <a:solidFill>
                <a:prstClr val="black">
                  <a:lumMod val="85000"/>
                  <a:lumOff val="15000"/>
                </a:prstClr>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900" b="0" i="0" u="none" strike="noStrike" kern="1200" cap="none" spc="0" normalizeH="0" baseline="0" noProof="0" dirty="0">
                <a:ln>
                  <a:noFill/>
                </a:ln>
                <a:solidFill>
                  <a:prstClr val="black">
                    <a:lumMod val="85000"/>
                    <a:lumOff val="15000"/>
                  </a:prstClr>
                </a:solidFill>
                <a:effectLst/>
                <a:uLnTx/>
                <a:uFillTx/>
                <a:latin typeface="Meiryo UI" panose="020B0604030504040204" pitchFamily="50" charset="-128"/>
                <a:ea typeface="Meiryo UI" panose="020B0604030504040204" pitchFamily="50" charset="-128"/>
                <a:cs typeface="+mn-cs"/>
              </a:rPr>
              <a:t>API</a:t>
            </a:r>
            <a:r>
              <a:rPr kumimoji="1" lang="ja-JP" altLang="en-US" sz="900" b="0" i="0" u="none" strike="noStrike" kern="1200" cap="none" spc="0" normalizeH="0" baseline="0" noProof="0" dirty="0">
                <a:ln>
                  <a:noFill/>
                </a:ln>
                <a:solidFill>
                  <a:prstClr val="black">
                    <a:lumMod val="85000"/>
                    <a:lumOff val="15000"/>
                  </a:prstClr>
                </a:solidFill>
                <a:effectLst/>
                <a:uLnTx/>
                <a:uFillTx/>
                <a:latin typeface="Meiryo UI" panose="020B0604030504040204" pitchFamily="50" charset="-128"/>
                <a:ea typeface="Meiryo UI" panose="020B0604030504040204" pitchFamily="50" charset="-128"/>
                <a:cs typeface="+mn-cs"/>
              </a:rPr>
              <a:t>接続に関する</a:t>
            </a:r>
            <a:endParaRPr kumimoji="1" lang="en-US" altLang="ja-JP" sz="900" b="0" i="0" u="none" strike="noStrike" kern="1200" cap="none" spc="0" normalizeH="0" baseline="0" noProof="0" dirty="0">
              <a:ln>
                <a:noFill/>
              </a:ln>
              <a:solidFill>
                <a:prstClr val="black">
                  <a:lumMod val="85000"/>
                  <a:lumOff val="15000"/>
                </a:prstClr>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900" b="0" i="0" u="none" strike="noStrike" kern="1200" cap="none" spc="0" normalizeH="0" baseline="0" noProof="0" dirty="0">
                <a:ln>
                  <a:noFill/>
                </a:ln>
                <a:solidFill>
                  <a:prstClr val="black">
                    <a:lumMod val="85000"/>
                    <a:lumOff val="15000"/>
                  </a:prstClr>
                </a:solidFill>
                <a:effectLst/>
                <a:uLnTx/>
                <a:uFillTx/>
                <a:latin typeface="Meiryo UI" panose="020B0604030504040204" pitchFamily="50" charset="-128"/>
                <a:ea typeface="Meiryo UI" panose="020B0604030504040204" pitchFamily="50" charset="-128"/>
                <a:cs typeface="+mn-cs"/>
              </a:rPr>
              <a:t>システム実証</a:t>
            </a:r>
          </a:p>
        </p:txBody>
      </p:sp>
      <p:sp>
        <p:nvSpPr>
          <p:cNvPr id="166" name="ホームベース 165"/>
          <p:cNvSpPr/>
          <p:nvPr/>
        </p:nvSpPr>
        <p:spPr>
          <a:xfrm>
            <a:off x="4098936" y="5754397"/>
            <a:ext cx="1325519" cy="349000"/>
          </a:xfrm>
          <a:prstGeom prst="homePlate">
            <a:avLst/>
          </a:prstGeom>
          <a:ln/>
        </p:spPr>
        <p:style>
          <a:lnRef idx="2">
            <a:schemeClr val="accent5"/>
          </a:lnRef>
          <a:fillRef idx="1">
            <a:schemeClr val="lt1"/>
          </a:fillRef>
          <a:effectRef idx="0">
            <a:schemeClr val="accent5"/>
          </a:effectRef>
          <a:fontRef idx="minor">
            <a:schemeClr val="dk1"/>
          </a:fontRef>
        </p:style>
        <p:txBody>
          <a:bodyPr wrap="none" tIns="18000" bIns="18000" rtlCol="0" anchor="t"/>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900" b="0" i="0" u="none" strike="noStrike" kern="1200" cap="none" spc="0" normalizeH="0" baseline="0" noProof="0" dirty="0">
                <a:ln>
                  <a:noFill/>
                </a:ln>
                <a:solidFill>
                  <a:prstClr val="black">
                    <a:lumMod val="85000"/>
                    <a:lumOff val="15000"/>
                  </a:prstClr>
                </a:solidFill>
                <a:effectLst/>
                <a:uLnTx/>
                <a:uFillTx/>
                <a:latin typeface="Meiryo UI" panose="020B0604030504040204" pitchFamily="50" charset="-128"/>
                <a:ea typeface="Meiryo UI" panose="020B0604030504040204" pitchFamily="50" charset="-128"/>
                <a:cs typeface="+mn-cs"/>
              </a:rPr>
              <a:t>エリア内のデータ整備や品質確保やセキュリティ対策</a:t>
            </a:r>
          </a:p>
        </p:txBody>
      </p:sp>
      <p:sp>
        <p:nvSpPr>
          <p:cNvPr id="168" name="ホームベース 167"/>
          <p:cNvSpPr/>
          <p:nvPr/>
        </p:nvSpPr>
        <p:spPr>
          <a:xfrm>
            <a:off x="3305662" y="5309760"/>
            <a:ext cx="2078440" cy="345104"/>
          </a:xfrm>
          <a:prstGeom prst="homePlate">
            <a:avLst/>
          </a:prstGeom>
          <a:ln/>
        </p:spPr>
        <p:style>
          <a:lnRef idx="2">
            <a:schemeClr val="accent5"/>
          </a:lnRef>
          <a:fillRef idx="1">
            <a:schemeClr val="lt1"/>
          </a:fillRef>
          <a:effectRef idx="0">
            <a:schemeClr val="accent5"/>
          </a:effectRef>
          <a:fontRef idx="minor">
            <a:schemeClr val="dk1"/>
          </a:fontRef>
        </p:style>
        <p:txBody>
          <a:bodyPr wrap="none" tIns="18000" bIns="18000" rtlCol="0" anchor="t"/>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900" b="0" i="0" u="none" strike="noStrike" kern="1200" cap="none" spc="0" normalizeH="0" baseline="0" noProof="0" dirty="0">
                <a:ln>
                  <a:noFill/>
                </a:ln>
                <a:solidFill>
                  <a:prstClr val="black">
                    <a:lumMod val="85000"/>
                    <a:lumOff val="15000"/>
                  </a:prstClr>
                </a:solidFill>
                <a:effectLst/>
                <a:uLnTx/>
                <a:uFillTx/>
                <a:latin typeface="Meiryo UI" panose="020B0604030504040204" pitchFamily="50" charset="-128"/>
                <a:ea typeface="Meiryo UI" panose="020B0604030504040204" pitchFamily="50" charset="-128"/>
                <a:cs typeface="+mn-cs"/>
              </a:rPr>
              <a:t>実証（先端的サービスやデータとの接続をテスト）</a:t>
            </a:r>
            <a:endParaRPr kumimoji="1" lang="en-US" altLang="ja-JP" sz="900" b="0" i="0" u="none" strike="noStrike" kern="1200" cap="none" spc="0" normalizeH="0" baseline="0" noProof="0" dirty="0">
              <a:ln>
                <a:noFill/>
              </a:ln>
              <a:solidFill>
                <a:prstClr val="black">
                  <a:lumMod val="85000"/>
                  <a:lumOff val="15000"/>
                </a:prstClr>
              </a:solidFill>
              <a:effectLst/>
              <a:uLnTx/>
              <a:uFillTx/>
              <a:latin typeface="Meiryo UI" panose="020B0604030504040204" pitchFamily="50" charset="-128"/>
              <a:ea typeface="Meiryo UI" panose="020B0604030504040204" pitchFamily="50" charset="-128"/>
              <a:cs typeface="+mn-cs"/>
            </a:endParaRPr>
          </a:p>
        </p:txBody>
      </p:sp>
      <p:sp>
        <p:nvSpPr>
          <p:cNvPr id="171" name="ホームベース 170"/>
          <p:cNvSpPr/>
          <p:nvPr/>
        </p:nvSpPr>
        <p:spPr>
          <a:xfrm>
            <a:off x="3401568" y="2445674"/>
            <a:ext cx="2013421" cy="377326"/>
          </a:xfrm>
          <a:prstGeom prst="homePlate">
            <a:avLst>
              <a:gd name="adj" fmla="val 51393"/>
            </a:avLst>
          </a:prstGeom>
          <a:ln/>
        </p:spPr>
        <p:style>
          <a:lnRef idx="2">
            <a:schemeClr val="accent5"/>
          </a:lnRef>
          <a:fillRef idx="1">
            <a:schemeClr val="lt1"/>
          </a:fillRef>
          <a:effectRef idx="0">
            <a:schemeClr val="accent5"/>
          </a:effectRef>
          <a:fontRef idx="minor">
            <a:schemeClr val="dk1"/>
          </a:fontRef>
        </p:style>
        <p:txBody>
          <a:bodyPr wrap="none" tIns="18000" bIns="18000" rtlCol="0" anchor="ct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900" b="0" i="0" u="none" strike="noStrike" kern="1200" cap="none" spc="0" normalizeH="0" baseline="0" noProof="0" dirty="0">
                <a:ln>
                  <a:noFill/>
                </a:ln>
                <a:solidFill>
                  <a:prstClr val="black">
                    <a:lumMod val="85000"/>
                    <a:lumOff val="15000"/>
                  </a:prstClr>
                </a:solidFill>
                <a:effectLst/>
                <a:uLnTx/>
                <a:uFillTx/>
                <a:latin typeface="Meiryo UI" panose="020B0604030504040204" pitchFamily="50" charset="-128"/>
                <a:ea typeface="Meiryo UI" panose="020B0604030504040204" pitchFamily="50" charset="-128"/>
                <a:cs typeface="+mn-cs"/>
              </a:rPr>
              <a:t>自治体職員等への</a:t>
            </a:r>
            <a:endParaRPr kumimoji="1" lang="en-US" altLang="ja-JP" sz="900" b="0" i="0" u="none" strike="noStrike" kern="1200" cap="none" spc="0" normalizeH="0" baseline="0" noProof="0" dirty="0">
              <a:ln>
                <a:noFill/>
              </a:ln>
              <a:solidFill>
                <a:prstClr val="black">
                  <a:lumMod val="85000"/>
                  <a:lumOff val="15000"/>
                </a:prstClr>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900" b="0" i="0" u="none" strike="noStrike" kern="1200" cap="none" spc="0" normalizeH="0" baseline="0" noProof="0" dirty="0">
                <a:ln>
                  <a:noFill/>
                </a:ln>
                <a:solidFill>
                  <a:prstClr val="black">
                    <a:lumMod val="85000"/>
                    <a:lumOff val="15000"/>
                  </a:prstClr>
                </a:solidFill>
                <a:effectLst/>
                <a:uLnTx/>
                <a:uFillTx/>
                <a:latin typeface="Meiryo UI" panose="020B0604030504040204" pitchFamily="50" charset="-128"/>
                <a:ea typeface="Meiryo UI" panose="020B0604030504040204" pitchFamily="50" charset="-128"/>
                <a:cs typeface="+mn-cs"/>
              </a:rPr>
              <a:t>教育プログラム</a:t>
            </a:r>
          </a:p>
        </p:txBody>
      </p:sp>
      <p:graphicFrame>
        <p:nvGraphicFramePr>
          <p:cNvPr id="173" name="表 172"/>
          <p:cNvGraphicFramePr>
            <a:graphicFrameLocks noGrp="1"/>
          </p:cNvGraphicFramePr>
          <p:nvPr>
            <p:extLst>
              <p:ext uri="{D42A27DB-BD31-4B8C-83A1-F6EECF244321}">
                <p14:modId xmlns:p14="http://schemas.microsoft.com/office/powerpoint/2010/main" val="2859395268"/>
              </p:ext>
            </p:extLst>
          </p:nvPr>
        </p:nvGraphicFramePr>
        <p:xfrm>
          <a:off x="1366681" y="972402"/>
          <a:ext cx="8154224" cy="457200"/>
        </p:xfrm>
        <a:graphic>
          <a:graphicData uri="http://schemas.openxmlformats.org/drawingml/2006/table">
            <a:tbl>
              <a:tblPr firstRow="1" bandRow="1">
                <a:tableStyleId>{5C22544A-7EE6-4342-B048-85BDC9FD1C3A}</a:tableStyleId>
              </a:tblPr>
              <a:tblGrid>
                <a:gridCol w="1019278">
                  <a:extLst>
                    <a:ext uri="{9D8B030D-6E8A-4147-A177-3AD203B41FA5}">
                      <a16:colId xmlns:a16="http://schemas.microsoft.com/office/drawing/2014/main" val="3308316237"/>
                    </a:ext>
                  </a:extLst>
                </a:gridCol>
                <a:gridCol w="1019278">
                  <a:extLst>
                    <a:ext uri="{9D8B030D-6E8A-4147-A177-3AD203B41FA5}">
                      <a16:colId xmlns:a16="http://schemas.microsoft.com/office/drawing/2014/main" val="1932643595"/>
                    </a:ext>
                  </a:extLst>
                </a:gridCol>
                <a:gridCol w="1019278">
                  <a:extLst>
                    <a:ext uri="{9D8B030D-6E8A-4147-A177-3AD203B41FA5}">
                      <a16:colId xmlns:a16="http://schemas.microsoft.com/office/drawing/2014/main" val="3341265690"/>
                    </a:ext>
                  </a:extLst>
                </a:gridCol>
                <a:gridCol w="1019278">
                  <a:extLst>
                    <a:ext uri="{9D8B030D-6E8A-4147-A177-3AD203B41FA5}">
                      <a16:colId xmlns:a16="http://schemas.microsoft.com/office/drawing/2014/main" val="3594736609"/>
                    </a:ext>
                  </a:extLst>
                </a:gridCol>
                <a:gridCol w="1019278">
                  <a:extLst>
                    <a:ext uri="{9D8B030D-6E8A-4147-A177-3AD203B41FA5}">
                      <a16:colId xmlns:a16="http://schemas.microsoft.com/office/drawing/2014/main" val="3290820686"/>
                    </a:ext>
                  </a:extLst>
                </a:gridCol>
                <a:gridCol w="1019278">
                  <a:extLst>
                    <a:ext uri="{9D8B030D-6E8A-4147-A177-3AD203B41FA5}">
                      <a16:colId xmlns:a16="http://schemas.microsoft.com/office/drawing/2014/main" val="3908213459"/>
                    </a:ext>
                  </a:extLst>
                </a:gridCol>
                <a:gridCol w="1019278">
                  <a:extLst>
                    <a:ext uri="{9D8B030D-6E8A-4147-A177-3AD203B41FA5}">
                      <a16:colId xmlns:a16="http://schemas.microsoft.com/office/drawing/2014/main" val="314266681"/>
                    </a:ext>
                  </a:extLst>
                </a:gridCol>
                <a:gridCol w="1019278">
                  <a:extLst>
                    <a:ext uri="{9D8B030D-6E8A-4147-A177-3AD203B41FA5}">
                      <a16:colId xmlns:a16="http://schemas.microsoft.com/office/drawing/2014/main" val="675649267"/>
                    </a:ext>
                  </a:extLst>
                </a:gridCol>
              </a:tblGrid>
              <a:tr h="0">
                <a:tc gridSpan="4">
                  <a:txBody>
                    <a:bodyPr/>
                    <a:lstStyle/>
                    <a:p>
                      <a:r>
                        <a:rPr kumimoji="1" lang="en-US" altLang="ja-JP" sz="1000" dirty="0">
                          <a:latin typeface="Meiryo UI" panose="020B0604030504040204" pitchFamily="50" charset="-128"/>
                          <a:ea typeface="Meiryo UI" panose="020B0604030504040204" pitchFamily="50" charset="-128"/>
                        </a:rPr>
                        <a:t>R3</a:t>
                      </a:r>
                      <a:r>
                        <a:rPr kumimoji="1" lang="ja-JP" altLang="en-US" sz="1000" dirty="0">
                          <a:latin typeface="Meiryo UI" panose="020B0604030504040204" pitchFamily="50" charset="-128"/>
                          <a:ea typeface="Meiryo UI" panose="020B0604030504040204" pitchFamily="50" charset="-128"/>
                        </a:rPr>
                        <a:t>年度</a:t>
                      </a:r>
                    </a:p>
                  </a:txBody>
                  <a:tcPr/>
                </a:tc>
                <a:tc hMerge="1">
                  <a:txBody>
                    <a:bodyPr/>
                    <a:lstStyle/>
                    <a:p>
                      <a:endParaRPr kumimoji="1" lang="ja-JP" altLang="en-US" sz="1100">
                        <a:latin typeface="Meiryo UI" panose="020B0604030504040204" pitchFamily="50" charset="-128"/>
                        <a:ea typeface="Meiryo UI" panose="020B0604030504040204" pitchFamily="50" charset="-128"/>
                      </a:endParaRPr>
                    </a:p>
                  </a:txBody>
                  <a:tcPr/>
                </a:tc>
                <a:tc hMerge="1">
                  <a:txBody>
                    <a:bodyPr/>
                    <a:lstStyle/>
                    <a:p>
                      <a:endParaRPr kumimoji="1" lang="ja-JP" altLang="en-US" sz="110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gridSpan="4">
                  <a:txBody>
                    <a:bodyPr/>
                    <a:lstStyle/>
                    <a:p>
                      <a:r>
                        <a:rPr kumimoji="1" lang="en-US" altLang="ja-JP" sz="1000" dirty="0">
                          <a:latin typeface="Meiryo UI" panose="020B0604030504040204" pitchFamily="50" charset="-128"/>
                          <a:ea typeface="Meiryo UI" panose="020B0604030504040204" pitchFamily="50" charset="-128"/>
                        </a:rPr>
                        <a:t>R4</a:t>
                      </a:r>
                      <a:r>
                        <a:rPr kumimoji="1" lang="ja-JP" altLang="en-US" sz="1000" dirty="0">
                          <a:latin typeface="Meiryo UI" panose="020B0604030504040204" pitchFamily="50" charset="-128"/>
                          <a:ea typeface="Meiryo UI" panose="020B0604030504040204" pitchFamily="50" charset="-128"/>
                        </a:rPr>
                        <a:t>年度</a:t>
                      </a:r>
                    </a:p>
                  </a:txBody>
                  <a:tcPr/>
                </a:tc>
                <a:tc hMerge="1">
                  <a:txBody>
                    <a:bodyPr/>
                    <a:lstStyle/>
                    <a:p>
                      <a:endParaRPr kumimoji="1" lang="ja-JP" altLang="en-US" sz="1100">
                        <a:latin typeface="Meiryo UI" panose="020B0604030504040204" pitchFamily="50" charset="-128"/>
                        <a:ea typeface="Meiryo UI" panose="020B0604030504040204" pitchFamily="50" charset="-128"/>
                      </a:endParaRPr>
                    </a:p>
                  </a:txBody>
                  <a:tcPr/>
                </a:tc>
                <a:tc hMerge="1">
                  <a:txBody>
                    <a:bodyPr/>
                    <a:lstStyle/>
                    <a:p>
                      <a:endParaRPr kumimoji="1" lang="ja-JP" altLang="en-US" sz="110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432502078"/>
                  </a:ext>
                </a:extLst>
              </a:tr>
              <a:tr h="0">
                <a:tc>
                  <a:txBody>
                    <a:bodyPr/>
                    <a:lstStyle/>
                    <a:p>
                      <a:r>
                        <a:rPr kumimoji="1" lang="en-US" altLang="ja-JP" sz="800" dirty="0">
                          <a:latin typeface="Meiryo UI" panose="020B0604030504040204" pitchFamily="50" charset="-128"/>
                          <a:ea typeface="Meiryo UI" panose="020B0604030504040204" pitchFamily="50" charset="-128"/>
                        </a:rPr>
                        <a:t>1Q</a:t>
                      </a:r>
                      <a:endParaRPr kumimoji="1" lang="ja-JP" altLang="en-US" sz="800" dirty="0">
                        <a:latin typeface="Meiryo UI" panose="020B0604030504040204" pitchFamily="50" charset="-128"/>
                        <a:ea typeface="Meiryo UI" panose="020B0604030504040204" pitchFamily="50" charset="-128"/>
                      </a:endParaRPr>
                    </a:p>
                  </a:txBody>
                  <a:tcPr/>
                </a:tc>
                <a:tc>
                  <a:txBody>
                    <a:bodyPr/>
                    <a:lstStyle/>
                    <a:p>
                      <a:r>
                        <a:rPr kumimoji="1" lang="en-US" altLang="ja-JP" sz="800" dirty="0">
                          <a:latin typeface="Meiryo UI" panose="020B0604030504040204" pitchFamily="50" charset="-128"/>
                          <a:ea typeface="Meiryo UI" panose="020B0604030504040204" pitchFamily="50" charset="-128"/>
                        </a:rPr>
                        <a:t>2Q</a:t>
                      </a:r>
                      <a:endParaRPr kumimoji="1" lang="ja-JP" altLang="en-US" sz="800" dirty="0">
                        <a:latin typeface="Meiryo UI" panose="020B0604030504040204" pitchFamily="50" charset="-128"/>
                        <a:ea typeface="Meiryo UI" panose="020B0604030504040204" pitchFamily="50" charset="-128"/>
                      </a:endParaRPr>
                    </a:p>
                  </a:txBody>
                  <a:tcPr/>
                </a:tc>
                <a:tc>
                  <a:txBody>
                    <a:bodyPr/>
                    <a:lstStyle/>
                    <a:p>
                      <a:r>
                        <a:rPr kumimoji="1" lang="en-US" altLang="ja-JP" sz="800" dirty="0">
                          <a:latin typeface="Meiryo UI" panose="020B0604030504040204" pitchFamily="50" charset="-128"/>
                          <a:ea typeface="Meiryo UI" panose="020B0604030504040204" pitchFamily="50" charset="-128"/>
                        </a:rPr>
                        <a:t>3Q</a:t>
                      </a:r>
                      <a:endParaRPr kumimoji="1" lang="ja-JP" altLang="en-US" sz="800" dirty="0">
                        <a:latin typeface="Meiryo UI" panose="020B0604030504040204" pitchFamily="50" charset="-128"/>
                        <a:ea typeface="Meiryo UI" panose="020B0604030504040204" pitchFamily="50" charset="-128"/>
                      </a:endParaRPr>
                    </a:p>
                  </a:txBody>
                  <a:tcPr/>
                </a:tc>
                <a:tc>
                  <a:txBody>
                    <a:bodyPr/>
                    <a:lstStyle/>
                    <a:p>
                      <a:r>
                        <a:rPr kumimoji="1" lang="en-US" altLang="ja-JP" sz="800" dirty="0">
                          <a:latin typeface="Meiryo UI" panose="020B0604030504040204" pitchFamily="50" charset="-128"/>
                          <a:ea typeface="Meiryo UI" panose="020B0604030504040204" pitchFamily="50" charset="-128"/>
                        </a:rPr>
                        <a:t>4Q</a:t>
                      </a:r>
                      <a:endParaRPr kumimoji="1" lang="ja-JP" altLang="en-US" sz="800" dirty="0">
                        <a:latin typeface="Meiryo UI" panose="020B0604030504040204" pitchFamily="50" charset="-128"/>
                        <a:ea typeface="Meiryo UI" panose="020B0604030504040204" pitchFamily="50" charset="-128"/>
                      </a:endParaRPr>
                    </a:p>
                  </a:txBody>
                  <a:tcPr/>
                </a:tc>
                <a:tc>
                  <a:txBody>
                    <a:bodyPr/>
                    <a:lstStyle/>
                    <a:p>
                      <a:r>
                        <a:rPr kumimoji="1" lang="en-US" altLang="ja-JP" sz="800" dirty="0">
                          <a:latin typeface="Meiryo UI" panose="020B0604030504040204" pitchFamily="50" charset="-128"/>
                          <a:ea typeface="Meiryo UI" panose="020B0604030504040204" pitchFamily="50" charset="-128"/>
                        </a:rPr>
                        <a:t>1Q</a:t>
                      </a:r>
                      <a:endParaRPr kumimoji="1" lang="ja-JP" altLang="en-US" sz="800" dirty="0">
                        <a:latin typeface="Meiryo UI" panose="020B0604030504040204" pitchFamily="50" charset="-128"/>
                        <a:ea typeface="Meiryo UI" panose="020B0604030504040204" pitchFamily="50" charset="-128"/>
                      </a:endParaRPr>
                    </a:p>
                  </a:txBody>
                  <a:tcPr/>
                </a:tc>
                <a:tc>
                  <a:txBody>
                    <a:bodyPr/>
                    <a:lstStyle/>
                    <a:p>
                      <a:r>
                        <a:rPr kumimoji="1" lang="en-US" altLang="ja-JP" sz="800" dirty="0">
                          <a:latin typeface="Meiryo UI" panose="020B0604030504040204" pitchFamily="50" charset="-128"/>
                          <a:ea typeface="Meiryo UI" panose="020B0604030504040204" pitchFamily="50" charset="-128"/>
                        </a:rPr>
                        <a:t>2Q</a:t>
                      </a:r>
                      <a:endParaRPr kumimoji="1" lang="ja-JP" altLang="en-US" sz="800" dirty="0">
                        <a:latin typeface="Meiryo UI" panose="020B0604030504040204" pitchFamily="50" charset="-128"/>
                        <a:ea typeface="Meiryo UI" panose="020B0604030504040204" pitchFamily="50" charset="-128"/>
                      </a:endParaRPr>
                    </a:p>
                  </a:txBody>
                  <a:tcPr/>
                </a:tc>
                <a:tc>
                  <a:txBody>
                    <a:bodyPr/>
                    <a:lstStyle/>
                    <a:p>
                      <a:r>
                        <a:rPr kumimoji="1" lang="en-US" altLang="ja-JP" sz="800" dirty="0">
                          <a:latin typeface="Meiryo UI" panose="020B0604030504040204" pitchFamily="50" charset="-128"/>
                          <a:ea typeface="Meiryo UI" panose="020B0604030504040204" pitchFamily="50" charset="-128"/>
                        </a:rPr>
                        <a:t>3Q</a:t>
                      </a:r>
                      <a:endParaRPr kumimoji="1" lang="ja-JP" altLang="en-US" sz="800" dirty="0">
                        <a:latin typeface="Meiryo UI" panose="020B0604030504040204" pitchFamily="50" charset="-128"/>
                        <a:ea typeface="Meiryo UI" panose="020B0604030504040204" pitchFamily="50" charset="-128"/>
                      </a:endParaRPr>
                    </a:p>
                  </a:txBody>
                  <a:tcPr/>
                </a:tc>
                <a:tc>
                  <a:txBody>
                    <a:bodyPr/>
                    <a:lstStyle/>
                    <a:p>
                      <a:r>
                        <a:rPr kumimoji="1" lang="en-US" altLang="ja-JP" sz="800" dirty="0">
                          <a:latin typeface="Meiryo UI" panose="020B0604030504040204" pitchFamily="50" charset="-128"/>
                          <a:ea typeface="Meiryo UI" panose="020B0604030504040204" pitchFamily="50" charset="-128"/>
                        </a:rPr>
                        <a:t>4Q</a:t>
                      </a:r>
                      <a:endParaRPr kumimoji="1" lang="ja-JP" altLang="en-US" sz="8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462011797"/>
                  </a:ext>
                </a:extLst>
              </a:tr>
            </a:tbl>
          </a:graphicData>
        </a:graphic>
      </p:graphicFrame>
      <p:sp>
        <p:nvSpPr>
          <p:cNvPr id="50" name="テキスト ボックス 49"/>
          <p:cNvSpPr txBox="1"/>
          <p:nvPr/>
        </p:nvSpPr>
        <p:spPr>
          <a:xfrm rot="19677965">
            <a:off x="2507388" y="2990922"/>
            <a:ext cx="6520962" cy="1323439"/>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8000" b="0" i="0" u="none" strike="noStrike" kern="1200" cap="none" spc="0" normalizeH="0" baseline="0" noProof="0" dirty="0">
                <a:ln>
                  <a:noFill/>
                </a:ln>
                <a:solidFill>
                  <a:srgbClr val="FF7C80"/>
                </a:solidFill>
                <a:effectLst/>
                <a:uLnTx/>
                <a:uFillTx/>
                <a:latin typeface="HGS創英角ｺﾞｼｯｸUB" panose="020B0900000000000000" pitchFamily="50" charset="-128"/>
                <a:ea typeface="HGS創英角ｺﾞｼｯｸUB" panose="020B0900000000000000" pitchFamily="50" charset="-128"/>
                <a:cs typeface="+mn-cs"/>
              </a:rPr>
              <a:t>サンプル</a:t>
            </a:r>
            <a:endParaRPr kumimoji="1" lang="en-US" altLang="ja-JP" sz="8000" b="0" i="0" u="none" strike="noStrike" kern="1200" cap="none" spc="0" normalizeH="0" baseline="0" noProof="0" dirty="0">
              <a:ln>
                <a:noFill/>
              </a:ln>
              <a:solidFill>
                <a:srgbClr val="FF7C80"/>
              </a:solidFill>
              <a:effectLst/>
              <a:uLnTx/>
              <a:uFillTx/>
              <a:latin typeface="HGS創英角ｺﾞｼｯｸUB" panose="020B0900000000000000" pitchFamily="50" charset="-128"/>
              <a:ea typeface="HGS創英角ｺﾞｼｯｸUB" panose="020B0900000000000000" pitchFamily="50" charset="-128"/>
              <a:cs typeface="+mn-cs"/>
            </a:endParaRPr>
          </a:p>
        </p:txBody>
      </p:sp>
      <p:sp>
        <p:nvSpPr>
          <p:cNvPr id="51" name="スライド番号プレースホルダー 1"/>
          <p:cNvSpPr>
            <a:spLocks noGrp="1"/>
          </p:cNvSpPr>
          <p:nvPr>
            <p:ph type="sldNum" sz="quarter" idx="12"/>
          </p:nvPr>
        </p:nvSpPr>
        <p:spPr>
          <a:xfrm>
            <a:off x="7605295" y="6525349"/>
            <a:ext cx="2311400" cy="365125"/>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9550142-B990-490A-A107-ED7302A7FD52}" type="slidenum">
              <a:rPr kumimoji="1" lang="ja-JP" altLang="en-US" sz="1200" b="0" i="0" u="none" strike="noStrike" kern="1200" cap="none" spc="0" normalizeH="0" baseline="0" noProof="0" smtClean="0">
                <a:ln>
                  <a:noFill/>
                </a:ln>
                <a:solidFill>
                  <a:prstClr val="black">
                    <a:tint val="75000"/>
                  </a:prstClr>
                </a:solidFill>
                <a:effectLst/>
                <a:uLnTx/>
                <a:uFillTx/>
                <a:latin typeface="Calibri"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7</a:t>
            </a:fld>
            <a:endParaRPr kumimoji="1" lang="ja-JP" altLang="en-US" sz="1200" b="0" i="0" u="none" strike="noStrike" kern="1200" cap="none" spc="0" normalizeH="0" baseline="0" noProof="0">
              <a:ln>
                <a:noFill/>
              </a:ln>
              <a:solidFill>
                <a:prstClr val="black">
                  <a:tint val="75000"/>
                </a:prstClr>
              </a:solidFill>
              <a:effectLst/>
              <a:uLnTx/>
              <a:uFillTx/>
              <a:latin typeface="Calibri" panose="020F0502020204030204"/>
              <a:ea typeface="游ゴシック" panose="020B0400000000000000" pitchFamily="50" charset="-128"/>
              <a:cs typeface="+mn-cs"/>
            </a:endParaRPr>
          </a:p>
        </p:txBody>
      </p:sp>
      <p:cxnSp>
        <p:nvCxnSpPr>
          <p:cNvPr id="53" name="直線コネクタ 52"/>
          <p:cNvCxnSpPr/>
          <p:nvPr/>
        </p:nvCxnSpPr>
        <p:spPr>
          <a:xfrm>
            <a:off x="416656" y="644231"/>
            <a:ext cx="900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4" name="テキスト ボックス 53"/>
          <p:cNvSpPr txBox="1"/>
          <p:nvPr/>
        </p:nvSpPr>
        <p:spPr>
          <a:xfrm>
            <a:off x="4098928" y="696532"/>
            <a:ext cx="5704867" cy="27699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様式は参考です。現時点で想定する内容を可能な限り具体的に記載して下さい。</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55" name="Rectangle 1"/>
          <p:cNvSpPr>
            <a:spLocks noChangeArrowheads="1"/>
          </p:cNvSpPr>
          <p:nvPr/>
        </p:nvSpPr>
        <p:spPr bwMode="auto">
          <a:xfrm>
            <a:off x="6739690" y="161089"/>
            <a:ext cx="3252208"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US" altLang="ja-JP" sz="1400" u="sng" dirty="0" smtClean="0">
                <a:solidFill>
                  <a:prstClr val="black"/>
                </a:solidFill>
                <a:latin typeface="Meiryo UI" panose="020B0604030504040204" pitchFamily="50" charset="-128"/>
                <a:ea typeface="Meiryo UI" panose="020B0604030504040204" pitchFamily="50" charset="-128"/>
                <a:cs typeface="Times New Roman" panose="02020603050405020304" pitchFamily="18" charset="0"/>
              </a:rPr>
              <a:t>Ⅱ</a:t>
            </a:r>
            <a:r>
              <a:rPr lang="ja-JP" altLang="en-US" sz="1400" u="sng" dirty="0">
                <a:solidFill>
                  <a:prstClr val="black"/>
                </a:solidFill>
                <a:latin typeface="Meiryo UI" panose="020B0604030504040204" pitchFamily="50" charset="-128"/>
                <a:ea typeface="Meiryo UI" panose="020B0604030504040204" pitchFamily="50" charset="-128"/>
                <a:cs typeface="Times New Roman" panose="02020603050405020304" pitchFamily="18" charset="0"/>
              </a:rPr>
              <a:t>③</a:t>
            </a:r>
            <a:r>
              <a:rPr kumimoji="0" lang="ja-JP" altLang="en-US" sz="1400" b="0" i="0" u="sng"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Times New Roman" panose="02020603050405020304" pitchFamily="18" charset="0"/>
              </a:rPr>
              <a:t>「</a:t>
            </a:r>
            <a:r>
              <a:rPr kumimoji="0" lang="ja-JP" altLang="en-US" sz="14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Times New Roman" panose="02020603050405020304" pitchFamily="18" charset="0"/>
              </a:rPr>
              <a:t>データ連携基盤」に関する事項</a:t>
            </a:r>
            <a:endParaRPr kumimoji="0" lang="ja-JP" altLang="ja-JP" sz="105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74893363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3"/>
          <p:cNvGraphicFramePr>
            <a:graphicFrameLocks noGrp="1"/>
          </p:cNvGraphicFramePr>
          <p:nvPr>
            <p:extLst>
              <p:ext uri="{D42A27DB-BD31-4B8C-83A1-F6EECF244321}">
                <p14:modId xmlns:p14="http://schemas.microsoft.com/office/powerpoint/2010/main" val="3981344908"/>
              </p:ext>
            </p:extLst>
          </p:nvPr>
        </p:nvGraphicFramePr>
        <p:xfrm>
          <a:off x="267186" y="892942"/>
          <a:ext cx="9386766" cy="5845051"/>
        </p:xfrm>
        <a:graphic>
          <a:graphicData uri="http://schemas.openxmlformats.org/drawingml/2006/table">
            <a:tbl>
              <a:tblPr firstRow="1" bandRow="1">
                <a:tableStyleId>{F5AB1C69-6EDB-4FF4-983F-18BD219EF322}</a:tableStyleId>
              </a:tblPr>
              <a:tblGrid>
                <a:gridCol w="357066">
                  <a:extLst>
                    <a:ext uri="{9D8B030D-6E8A-4147-A177-3AD203B41FA5}">
                      <a16:colId xmlns:a16="http://schemas.microsoft.com/office/drawing/2014/main" val="2211403018"/>
                    </a:ext>
                  </a:extLst>
                </a:gridCol>
                <a:gridCol w="1872060">
                  <a:extLst>
                    <a:ext uri="{9D8B030D-6E8A-4147-A177-3AD203B41FA5}">
                      <a16:colId xmlns:a16="http://schemas.microsoft.com/office/drawing/2014/main" val="2214094867"/>
                    </a:ext>
                  </a:extLst>
                </a:gridCol>
                <a:gridCol w="7157640">
                  <a:extLst>
                    <a:ext uri="{9D8B030D-6E8A-4147-A177-3AD203B41FA5}">
                      <a16:colId xmlns:a16="http://schemas.microsoft.com/office/drawing/2014/main" val="1102874791"/>
                    </a:ext>
                  </a:extLst>
                </a:gridCol>
              </a:tblGrid>
              <a:tr h="248892">
                <a:tc>
                  <a:txBody>
                    <a:bodyPr/>
                    <a:lstStyle/>
                    <a:p>
                      <a:r>
                        <a:rPr kumimoji="1" lang="en-US" altLang="ja-JP" sz="1000" b="0" dirty="0">
                          <a:latin typeface="Meiryo UI" panose="020B0604030504040204" pitchFamily="50" charset="-128"/>
                          <a:ea typeface="Meiryo UI" panose="020B0604030504040204" pitchFamily="50" charset="-128"/>
                        </a:rPr>
                        <a:t>No</a:t>
                      </a:r>
                      <a:endParaRPr kumimoji="1" lang="ja-JP" altLang="en-US" sz="1000" b="0" dirty="0">
                        <a:latin typeface="Meiryo UI" panose="020B0604030504040204" pitchFamily="50" charset="-128"/>
                        <a:ea typeface="Meiryo UI" panose="020B0604030504040204" pitchFamily="50" charset="-128"/>
                      </a:endParaRPr>
                    </a:p>
                  </a:txBody>
                  <a:tcPr anchor="ct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tcPr>
                </a:tc>
                <a:tc>
                  <a:txBody>
                    <a:bodyPr/>
                    <a:lstStyle/>
                    <a:p>
                      <a:pPr algn="ctr"/>
                      <a:r>
                        <a:rPr kumimoji="1" lang="ja-JP" altLang="en-US" sz="1000" b="0" dirty="0">
                          <a:latin typeface="Meiryo UI" panose="020B0604030504040204" pitchFamily="50" charset="-128"/>
                          <a:ea typeface="Meiryo UI" panose="020B0604030504040204" pitchFamily="50" charset="-128"/>
                        </a:rPr>
                        <a:t>項目</a:t>
                      </a:r>
                    </a:p>
                  </a:txBody>
                  <a:tcPr anchor="ct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tcPr>
                </a:tc>
                <a:tc>
                  <a:txBody>
                    <a:bodyPr/>
                    <a:lstStyle/>
                    <a:p>
                      <a:pPr algn="ctr"/>
                      <a:r>
                        <a:rPr kumimoji="1" lang="ja-JP" altLang="en-US" sz="1000" b="0" dirty="0">
                          <a:latin typeface="Meiryo UI" panose="020B0604030504040204" pitchFamily="50" charset="-128"/>
                          <a:ea typeface="Meiryo UI" panose="020B0604030504040204" pitchFamily="50" charset="-128"/>
                        </a:rPr>
                        <a:t>措置（予定を含む）</a:t>
                      </a:r>
                    </a:p>
                  </a:txBody>
                  <a:tcPr anchor="ct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4157330605"/>
                  </a:ext>
                </a:extLst>
              </a:tr>
              <a:tr h="62281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dirty="0">
                          <a:latin typeface="Meiryo UI" panose="020B0604030504040204" pitchFamily="50" charset="-128"/>
                          <a:ea typeface="Meiryo UI" panose="020B0604030504040204" pitchFamily="50" charset="-128"/>
                        </a:rPr>
                        <a:t>１</a:t>
                      </a:r>
                    </a:p>
                  </a:txBody>
                  <a:tcPr anchor="ct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solidFill>
                      <a:schemeClr val="bg2"/>
                    </a:solidFill>
                  </a:tcPr>
                </a:tc>
                <a:tc>
                  <a:txBody>
                    <a:bodyPr/>
                    <a:lstStyle/>
                    <a:p>
                      <a:r>
                        <a:rPr kumimoji="1" lang="ja-JP" altLang="en-US" sz="1000" b="0" dirty="0">
                          <a:latin typeface="Meiryo UI" panose="020B0604030504040204" pitchFamily="50" charset="-128"/>
                          <a:ea typeface="Meiryo UI" panose="020B0604030504040204" pitchFamily="50" charset="-128"/>
                        </a:rPr>
                        <a:t>経営者の関与を含む責任体制等の確立</a:t>
                      </a:r>
                    </a:p>
                    <a:p>
                      <a:endParaRPr kumimoji="1" lang="ja-JP" altLang="en-US" sz="1000" b="0" dirty="0">
                        <a:latin typeface="Meiryo UI" panose="020B0604030504040204" pitchFamily="50" charset="-128"/>
                        <a:ea typeface="Meiryo UI" panose="020B0604030504040204" pitchFamily="50" charset="-128"/>
                      </a:endParaRPr>
                    </a:p>
                  </a:txBody>
                  <a:tcP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solidFill>
                      <a:schemeClr val="bg2"/>
                    </a:solidFill>
                  </a:tcPr>
                </a:tc>
                <a:tc>
                  <a:txBody>
                    <a:bodyPr/>
                    <a:lstStyle/>
                    <a:p>
                      <a:r>
                        <a:rPr kumimoji="1" lang="ja-JP" altLang="en-US" sz="1000" b="0" dirty="0">
                          <a:latin typeface="Meiryo UI" panose="020B0604030504040204" pitchFamily="50" charset="-128"/>
                          <a:ea typeface="Meiryo UI" panose="020B0604030504040204" pitchFamily="50" charset="-128"/>
                        </a:rPr>
                        <a:t>対象事業の管理体制や関係者・関係組織の体制図等</a:t>
                      </a:r>
                    </a:p>
                    <a:p>
                      <a:endParaRPr kumimoji="1" lang="ja-JP" altLang="en-US" sz="1000" b="0" dirty="0">
                        <a:latin typeface="Meiryo UI" panose="020B0604030504040204" pitchFamily="50" charset="-128"/>
                        <a:ea typeface="Meiryo UI" panose="020B0604030504040204" pitchFamily="50" charset="-128"/>
                      </a:endParaRPr>
                    </a:p>
                  </a:txBody>
                  <a:tcP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solidFill>
                      <a:schemeClr val="bg2"/>
                    </a:solidFill>
                  </a:tcPr>
                </a:tc>
                <a:extLst>
                  <a:ext uri="{0D108BD9-81ED-4DB2-BD59-A6C34878D82A}">
                    <a16:rowId xmlns:a16="http://schemas.microsoft.com/office/drawing/2014/main" val="1230289023"/>
                  </a:ext>
                </a:extLst>
              </a:tr>
              <a:tr h="62281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dirty="0">
                          <a:latin typeface="Meiryo UI" panose="020B0604030504040204" pitchFamily="50" charset="-128"/>
                          <a:ea typeface="Meiryo UI" panose="020B0604030504040204" pitchFamily="50" charset="-128"/>
                        </a:rPr>
                        <a:t>２</a:t>
                      </a:r>
                    </a:p>
                  </a:txBody>
                  <a:tcPr anchor="ct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solidFill>
                      <a:schemeClr val="bg1"/>
                    </a:solidFill>
                  </a:tcPr>
                </a:tc>
                <a:tc>
                  <a:txBody>
                    <a:bodyPr/>
                    <a:lstStyle/>
                    <a:p>
                      <a:r>
                        <a:rPr kumimoji="1" lang="ja-JP" altLang="en-US" sz="1000" b="0" dirty="0">
                          <a:latin typeface="Meiryo UI" panose="020B0604030504040204" pitchFamily="50" charset="-128"/>
                          <a:ea typeface="Meiryo UI" panose="020B0604030504040204" pitchFamily="50" charset="-128"/>
                        </a:rPr>
                        <a:t>サイバーセキュリティ確保に関する運用規程等の策定</a:t>
                      </a:r>
                    </a:p>
                    <a:p>
                      <a:endParaRPr kumimoji="1" lang="ja-JP" altLang="en-US" sz="1000" b="0" dirty="0">
                        <a:latin typeface="Meiryo UI" panose="020B0604030504040204" pitchFamily="50" charset="-128"/>
                        <a:ea typeface="Meiryo UI" panose="020B0604030504040204" pitchFamily="50" charset="-128"/>
                      </a:endParaRPr>
                    </a:p>
                  </a:txBody>
                  <a:tcP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solidFill>
                      <a:schemeClr val="bg1"/>
                    </a:solidFill>
                  </a:tcPr>
                </a:tc>
                <a:tc>
                  <a:txBody>
                    <a:bodyPr/>
                    <a:lstStyle/>
                    <a:p>
                      <a:r>
                        <a:rPr kumimoji="1" lang="ja-JP" altLang="en-US" sz="1000" b="0" dirty="0">
                          <a:latin typeface="Meiryo UI" panose="020B0604030504040204" pitchFamily="50" charset="-128"/>
                          <a:ea typeface="Meiryo UI" panose="020B0604030504040204" pitchFamily="50" charset="-128"/>
                        </a:rPr>
                        <a:t>運用規定やセキュリティ規定等</a:t>
                      </a:r>
                    </a:p>
                    <a:p>
                      <a:endParaRPr kumimoji="1" lang="ja-JP" altLang="en-US" sz="1000" b="0" dirty="0">
                        <a:latin typeface="Meiryo UI" panose="020B0604030504040204" pitchFamily="50" charset="-128"/>
                        <a:ea typeface="Meiryo UI" panose="020B0604030504040204" pitchFamily="50" charset="-128"/>
                      </a:endParaRPr>
                    </a:p>
                  </a:txBody>
                  <a:tcP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796926885"/>
                  </a:ext>
                </a:extLst>
              </a:tr>
              <a:tr h="61362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dirty="0">
                          <a:latin typeface="Meiryo UI" panose="020B0604030504040204" pitchFamily="50" charset="-128"/>
                          <a:ea typeface="Meiryo UI" panose="020B0604030504040204" pitchFamily="50" charset="-128"/>
                        </a:rPr>
                        <a:t>３</a:t>
                      </a:r>
                    </a:p>
                  </a:txBody>
                  <a:tcPr anchor="ct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solidFill>
                      <a:schemeClr val="bg2"/>
                    </a:solidFill>
                  </a:tcPr>
                </a:tc>
                <a:tc>
                  <a:txBody>
                    <a:bodyPr/>
                    <a:lstStyle/>
                    <a:p>
                      <a:r>
                        <a:rPr kumimoji="1" lang="ja-JP" altLang="en-US" sz="1000" b="0" dirty="0">
                          <a:latin typeface="Meiryo UI" panose="020B0604030504040204" pitchFamily="50" charset="-128"/>
                          <a:ea typeface="Meiryo UI" panose="020B0604030504040204" pitchFamily="50" charset="-128"/>
                        </a:rPr>
                        <a:t>サイバーセキュリティに係る要員の確保</a:t>
                      </a:r>
                    </a:p>
                    <a:p>
                      <a:endParaRPr kumimoji="1" lang="ja-JP" altLang="en-US" sz="1000" b="0" dirty="0">
                        <a:latin typeface="Meiryo UI" panose="020B0604030504040204" pitchFamily="50" charset="-128"/>
                        <a:ea typeface="Meiryo UI" panose="020B0604030504040204" pitchFamily="50" charset="-128"/>
                      </a:endParaRPr>
                    </a:p>
                  </a:txBody>
                  <a:tcP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solidFill>
                      <a:schemeClr val="bg2"/>
                    </a:solidFill>
                  </a:tcPr>
                </a:tc>
                <a:tc>
                  <a:txBody>
                    <a:bodyPr/>
                    <a:lstStyle/>
                    <a:p>
                      <a:r>
                        <a:rPr kumimoji="1" lang="ja-JP" altLang="en-US" sz="1000" b="0" dirty="0">
                          <a:latin typeface="Meiryo UI" panose="020B0604030504040204" pitchFamily="50" charset="-128"/>
                          <a:ea typeface="Meiryo UI" panose="020B0604030504040204" pitchFamily="50" charset="-128"/>
                        </a:rPr>
                        <a:t>情報処理安全確保支援士等のセキュリティ有資格者を保有するセキュリティ人材の確保状況等</a:t>
                      </a:r>
                    </a:p>
                    <a:p>
                      <a:endParaRPr kumimoji="1" lang="ja-JP" altLang="en-US" sz="1000" b="0" dirty="0">
                        <a:latin typeface="Meiryo UI" panose="020B0604030504040204" pitchFamily="50" charset="-128"/>
                        <a:ea typeface="Meiryo UI" panose="020B0604030504040204" pitchFamily="50" charset="-128"/>
                      </a:endParaRPr>
                    </a:p>
                  </a:txBody>
                  <a:tcP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solidFill>
                      <a:schemeClr val="bg2"/>
                    </a:solidFill>
                  </a:tcPr>
                </a:tc>
                <a:extLst>
                  <a:ext uri="{0D108BD9-81ED-4DB2-BD59-A6C34878D82A}">
                    <a16:rowId xmlns:a16="http://schemas.microsoft.com/office/drawing/2014/main" val="2623151711"/>
                  </a:ext>
                </a:extLst>
              </a:tr>
              <a:tr h="622817">
                <a:tc>
                  <a:txBody>
                    <a:bodyPr/>
                    <a:lstStyle/>
                    <a:p>
                      <a:r>
                        <a:rPr kumimoji="1" lang="ja-JP" altLang="en-US" sz="1000" b="0" dirty="0">
                          <a:latin typeface="Meiryo UI" panose="020B0604030504040204" pitchFamily="50" charset="-128"/>
                          <a:ea typeface="Meiryo UI" panose="020B0604030504040204" pitchFamily="50" charset="-128"/>
                        </a:rPr>
                        <a:t>４</a:t>
                      </a:r>
                    </a:p>
                  </a:txBody>
                  <a:tcPr anchor="ct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solidFill>
                      <a:schemeClr val="bg1"/>
                    </a:solidFill>
                  </a:tcPr>
                </a:tc>
                <a:tc>
                  <a:txBody>
                    <a:bodyPr/>
                    <a:lstStyle/>
                    <a:p>
                      <a:r>
                        <a:rPr kumimoji="1" lang="ja-JP" altLang="en-US" sz="1000" b="0" dirty="0">
                          <a:latin typeface="Meiryo UI" panose="020B0604030504040204" pitchFamily="50" charset="-128"/>
                          <a:ea typeface="Meiryo UI" panose="020B0604030504040204" pitchFamily="50" charset="-128"/>
                        </a:rPr>
                        <a:t>ＰＤＣＡサイクルの確立</a:t>
                      </a:r>
                    </a:p>
                  </a:txBody>
                  <a:tcP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solidFill>
                      <a:schemeClr val="bg1"/>
                    </a:solidFill>
                  </a:tcPr>
                </a:tc>
                <a:tc>
                  <a:txBody>
                    <a:bodyPr/>
                    <a:lstStyle/>
                    <a:p>
                      <a:r>
                        <a:rPr kumimoji="1" lang="ja-JP" altLang="en-US" sz="1000" b="0" dirty="0">
                          <a:latin typeface="Meiryo UI" panose="020B0604030504040204" pitchFamily="50" charset="-128"/>
                          <a:ea typeface="Meiryo UI" panose="020B0604030504040204" pitchFamily="50" charset="-128"/>
                        </a:rPr>
                        <a:t>セキュリティに関係する第三者認証（</a:t>
                      </a:r>
                      <a:r>
                        <a:rPr kumimoji="1" lang="en-US" altLang="ja-JP" sz="1000" b="0" dirty="0">
                          <a:latin typeface="Meiryo UI" panose="020B0604030504040204" pitchFamily="50" charset="-128"/>
                          <a:ea typeface="Meiryo UI" panose="020B0604030504040204" pitchFamily="50" charset="-128"/>
                        </a:rPr>
                        <a:t>ISMS</a:t>
                      </a:r>
                      <a:r>
                        <a:rPr kumimoji="1" lang="ja-JP" altLang="en-US" sz="1000" b="0" dirty="0">
                          <a:latin typeface="Meiryo UI" panose="020B0604030504040204" pitchFamily="50" charset="-128"/>
                          <a:ea typeface="Meiryo UI" panose="020B0604030504040204" pitchFamily="50" charset="-128"/>
                        </a:rPr>
                        <a:t>等）の取得状況、セキュリティ監査の定期的な実施状況等</a:t>
                      </a:r>
                    </a:p>
                    <a:p>
                      <a:endParaRPr kumimoji="1" lang="ja-JP" altLang="en-US" sz="1000" b="0" dirty="0">
                        <a:latin typeface="Meiryo UI" panose="020B0604030504040204" pitchFamily="50" charset="-128"/>
                        <a:ea typeface="Meiryo UI" panose="020B0604030504040204" pitchFamily="50" charset="-128"/>
                      </a:endParaRPr>
                    </a:p>
                  </a:txBody>
                  <a:tcP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174725573"/>
                  </a:ext>
                </a:extLst>
              </a:tr>
              <a:tr h="622817">
                <a:tc>
                  <a:txBody>
                    <a:bodyPr/>
                    <a:lstStyle/>
                    <a:p>
                      <a:r>
                        <a:rPr kumimoji="1" lang="ja-JP" altLang="en-US" sz="1000" b="0" dirty="0">
                          <a:latin typeface="Meiryo UI" panose="020B0604030504040204" pitchFamily="50" charset="-128"/>
                          <a:ea typeface="Meiryo UI" panose="020B0604030504040204" pitchFamily="50" charset="-128"/>
                        </a:rPr>
                        <a:t>５</a:t>
                      </a:r>
                    </a:p>
                  </a:txBody>
                  <a:tcPr anchor="ct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solidFill>
                      <a:schemeClr val="bg2"/>
                    </a:solidFill>
                  </a:tcPr>
                </a:tc>
                <a:tc>
                  <a:txBody>
                    <a:bodyPr/>
                    <a:lstStyle/>
                    <a:p>
                      <a:r>
                        <a:rPr kumimoji="1" lang="ja-JP" altLang="en-US" sz="1000" b="0" dirty="0">
                          <a:latin typeface="Meiryo UI" panose="020B0604030504040204" pitchFamily="50" charset="-128"/>
                          <a:ea typeface="Meiryo UI" panose="020B0604030504040204" pitchFamily="50" charset="-128"/>
                        </a:rPr>
                        <a:t>インシデント対応</a:t>
                      </a:r>
                    </a:p>
                    <a:p>
                      <a:endParaRPr kumimoji="1" lang="ja-JP" altLang="en-US" sz="1000" b="0" dirty="0">
                        <a:latin typeface="Meiryo UI" panose="020B0604030504040204" pitchFamily="50" charset="-128"/>
                        <a:ea typeface="Meiryo UI" panose="020B0604030504040204" pitchFamily="50" charset="-128"/>
                      </a:endParaRPr>
                    </a:p>
                  </a:txBody>
                  <a:tcP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solidFill>
                      <a:schemeClr val="bg2"/>
                    </a:solidFill>
                  </a:tcPr>
                </a:tc>
                <a:tc>
                  <a:txBody>
                    <a:bodyPr/>
                    <a:lstStyle/>
                    <a:p>
                      <a:r>
                        <a:rPr kumimoji="1" lang="ja-JP" altLang="en-US" sz="1000" b="0" dirty="0">
                          <a:latin typeface="Meiryo UI" panose="020B0604030504040204" pitchFamily="50" charset="-128"/>
                          <a:ea typeface="Meiryo UI" panose="020B0604030504040204" pitchFamily="50" charset="-128"/>
                        </a:rPr>
                        <a:t>インシデント対応の専門チーム（</a:t>
                      </a:r>
                      <a:r>
                        <a:rPr kumimoji="1" lang="en-US" altLang="ja-JP" sz="1000" b="0" dirty="0">
                          <a:latin typeface="Meiryo UI" panose="020B0604030504040204" pitchFamily="50" charset="-128"/>
                          <a:ea typeface="Meiryo UI" panose="020B0604030504040204" pitchFamily="50" charset="-128"/>
                        </a:rPr>
                        <a:t>CSIRT</a:t>
                      </a:r>
                      <a:r>
                        <a:rPr kumimoji="1" lang="ja-JP" altLang="en-US" sz="1000" b="0" dirty="0">
                          <a:latin typeface="Meiryo UI" panose="020B0604030504040204" pitchFamily="50" charset="-128"/>
                          <a:ea typeface="Meiryo UI" panose="020B0604030504040204" pitchFamily="50" charset="-128"/>
                        </a:rPr>
                        <a:t>等）の設置状況や、インシデント対応マニュアル等</a:t>
                      </a:r>
                    </a:p>
                    <a:p>
                      <a:endParaRPr kumimoji="1" lang="ja-JP" altLang="en-US" sz="1000" b="0" dirty="0">
                        <a:latin typeface="Meiryo UI" panose="020B0604030504040204" pitchFamily="50" charset="-128"/>
                        <a:ea typeface="Meiryo UI" panose="020B0604030504040204" pitchFamily="50" charset="-128"/>
                      </a:endParaRPr>
                    </a:p>
                  </a:txBody>
                  <a:tcP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solidFill>
                      <a:schemeClr val="bg2"/>
                    </a:solidFill>
                  </a:tcPr>
                </a:tc>
                <a:extLst>
                  <a:ext uri="{0D108BD9-81ED-4DB2-BD59-A6C34878D82A}">
                    <a16:rowId xmlns:a16="http://schemas.microsoft.com/office/drawing/2014/main" val="2370363932"/>
                  </a:ext>
                </a:extLst>
              </a:tr>
              <a:tr h="622817">
                <a:tc>
                  <a:txBody>
                    <a:bodyPr/>
                    <a:lstStyle/>
                    <a:p>
                      <a:r>
                        <a:rPr lang="ja-JP" altLang="en-US" sz="1000" b="0" dirty="0">
                          <a:latin typeface="Meiryo UI" panose="020B0604030504040204" pitchFamily="50" charset="-128"/>
                          <a:ea typeface="Meiryo UI" panose="020B0604030504040204" pitchFamily="50" charset="-128"/>
                        </a:rPr>
                        <a:t>６</a:t>
                      </a:r>
                    </a:p>
                  </a:txBody>
                  <a:tcPr anchor="ct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solidFill>
                      <a:schemeClr val="bg1"/>
                    </a:solidFill>
                  </a:tcPr>
                </a:tc>
                <a:tc>
                  <a:txBody>
                    <a:bodyPr/>
                    <a:lstStyle/>
                    <a:p>
                      <a:r>
                        <a:rPr kumimoji="1" lang="ja-JP" altLang="en-US" sz="1000" b="0" dirty="0">
                          <a:latin typeface="Meiryo UI" panose="020B0604030504040204" pitchFamily="50" charset="-128"/>
                          <a:ea typeface="Meiryo UI" panose="020B0604030504040204" pitchFamily="50" charset="-128"/>
                        </a:rPr>
                        <a:t>事業継続計画の策定</a:t>
                      </a:r>
                    </a:p>
                    <a:p>
                      <a:endParaRPr kumimoji="1" lang="ja-JP" altLang="en-US" sz="1000" b="0" dirty="0">
                        <a:latin typeface="Meiryo UI" panose="020B0604030504040204" pitchFamily="50" charset="-128"/>
                        <a:ea typeface="Meiryo UI" panose="020B0604030504040204" pitchFamily="50" charset="-128"/>
                      </a:endParaRPr>
                    </a:p>
                  </a:txBody>
                  <a:tcP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solidFill>
                      <a:schemeClr val="bg1"/>
                    </a:solidFill>
                  </a:tcPr>
                </a:tc>
                <a:tc>
                  <a:txBody>
                    <a:bodyPr/>
                    <a:lstStyle/>
                    <a:p>
                      <a:r>
                        <a:rPr kumimoji="1" lang="ja-JP" altLang="en-US" sz="1000" b="0" dirty="0">
                          <a:latin typeface="Meiryo UI" panose="020B0604030504040204" pitchFamily="50" charset="-128"/>
                          <a:ea typeface="Meiryo UI" panose="020B0604030504040204" pitchFamily="50" charset="-128"/>
                        </a:rPr>
                        <a:t>事業継続計画の中のサイバーセキュリティインシデントが考慮されている部分等</a:t>
                      </a:r>
                    </a:p>
                    <a:p>
                      <a:endParaRPr kumimoji="1" lang="ja-JP" altLang="en-US" sz="1000" b="0" dirty="0">
                        <a:latin typeface="Meiryo UI" panose="020B0604030504040204" pitchFamily="50" charset="-128"/>
                        <a:ea typeface="Meiryo UI" panose="020B0604030504040204" pitchFamily="50" charset="-128"/>
                      </a:endParaRPr>
                    </a:p>
                  </a:txBody>
                  <a:tcP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832046201"/>
                  </a:ext>
                </a:extLst>
              </a:tr>
              <a:tr h="622817">
                <a:tc>
                  <a:txBody>
                    <a:bodyPr/>
                    <a:lstStyle/>
                    <a:p>
                      <a:r>
                        <a:rPr lang="ja-JP" altLang="en-US" sz="1000" b="0" dirty="0">
                          <a:latin typeface="Meiryo UI" panose="020B0604030504040204" pitchFamily="50" charset="-128"/>
                          <a:ea typeface="Meiryo UI" panose="020B0604030504040204" pitchFamily="50" charset="-128"/>
                        </a:rPr>
                        <a:t>７</a:t>
                      </a:r>
                    </a:p>
                  </a:txBody>
                  <a:tcPr anchor="ct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solidFill>
                      <a:schemeClr val="bg2"/>
                    </a:solidFill>
                  </a:tcPr>
                </a:tc>
                <a:tc>
                  <a:txBody>
                    <a:bodyPr/>
                    <a:lstStyle/>
                    <a:p>
                      <a:r>
                        <a:rPr kumimoji="1" lang="ja-JP" altLang="en-US" sz="1000" b="0" dirty="0">
                          <a:latin typeface="Meiryo UI" panose="020B0604030504040204" pitchFamily="50" charset="-128"/>
                          <a:ea typeface="Meiryo UI" panose="020B0604030504040204" pitchFamily="50" charset="-128"/>
                        </a:rPr>
                        <a:t>リスクの分析と対策</a:t>
                      </a:r>
                    </a:p>
                    <a:p>
                      <a:endParaRPr kumimoji="1" lang="ja-JP" altLang="en-US" sz="1000" b="0" dirty="0">
                        <a:latin typeface="Meiryo UI" panose="020B0604030504040204" pitchFamily="50" charset="-128"/>
                        <a:ea typeface="Meiryo UI" panose="020B0604030504040204" pitchFamily="50" charset="-128"/>
                      </a:endParaRPr>
                    </a:p>
                  </a:txBody>
                  <a:tcP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solidFill>
                      <a:schemeClr val="bg2"/>
                    </a:solidFill>
                  </a:tcPr>
                </a:tc>
                <a:tc>
                  <a:txBody>
                    <a:bodyPr/>
                    <a:lstStyle/>
                    <a:p>
                      <a:r>
                        <a:rPr kumimoji="1" lang="ja-JP" altLang="en-US" sz="1000" b="0" dirty="0">
                          <a:latin typeface="Meiryo UI" panose="020B0604030504040204" pitchFamily="50" charset="-128"/>
                          <a:ea typeface="Meiryo UI" panose="020B0604030504040204" pitchFamily="50" charset="-128"/>
                        </a:rPr>
                        <a:t>業務概要、重要情報一覧、データフロー、システム構成、セキュリティ対策概要、リスク分析結果等</a:t>
                      </a:r>
                    </a:p>
                    <a:p>
                      <a:endParaRPr kumimoji="1" lang="ja-JP" altLang="en-US" sz="1000" b="0" dirty="0">
                        <a:latin typeface="Meiryo UI" panose="020B0604030504040204" pitchFamily="50" charset="-128"/>
                        <a:ea typeface="Meiryo UI" panose="020B0604030504040204" pitchFamily="50" charset="-128"/>
                      </a:endParaRPr>
                    </a:p>
                    <a:p>
                      <a:endParaRPr kumimoji="1" lang="ja-JP" altLang="en-US" sz="1000" b="0" dirty="0">
                        <a:latin typeface="Meiryo UI" panose="020B0604030504040204" pitchFamily="50" charset="-128"/>
                        <a:ea typeface="Meiryo UI" panose="020B0604030504040204" pitchFamily="50" charset="-128"/>
                      </a:endParaRPr>
                    </a:p>
                  </a:txBody>
                  <a:tcP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solidFill>
                      <a:schemeClr val="bg2"/>
                    </a:solidFill>
                  </a:tcPr>
                </a:tc>
                <a:extLst>
                  <a:ext uri="{0D108BD9-81ED-4DB2-BD59-A6C34878D82A}">
                    <a16:rowId xmlns:a16="http://schemas.microsoft.com/office/drawing/2014/main" val="493197950"/>
                  </a:ext>
                </a:extLst>
              </a:tr>
              <a:tr h="622817">
                <a:tc>
                  <a:txBody>
                    <a:bodyPr/>
                    <a:lstStyle/>
                    <a:p>
                      <a:r>
                        <a:rPr lang="ja-JP" altLang="en-US" sz="1000" b="0" dirty="0">
                          <a:latin typeface="Meiryo UI" panose="020B0604030504040204" pitchFamily="50" charset="-128"/>
                          <a:ea typeface="Meiryo UI" panose="020B0604030504040204" pitchFamily="50" charset="-128"/>
                        </a:rPr>
                        <a:t>８</a:t>
                      </a:r>
                    </a:p>
                  </a:txBody>
                  <a:tcPr anchor="ct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solidFill>
                      <a:schemeClr val="bg1"/>
                    </a:solidFill>
                  </a:tcPr>
                </a:tc>
                <a:tc>
                  <a:txBody>
                    <a:bodyPr/>
                    <a:lstStyle/>
                    <a:p>
                      <a:r>
                        <a:rPr kumimoji="1" lang="ja-JP" altLang="en-US" sz="1000" b="0" dirty="0">
                          <a:latin typeface="Meiryo UI" panose="020B0604030504040204" pitchFamily="50" charset="-128"/>
                          <a:ea typeface="Meiryo UI" panose="020B0604030504040204" pitchFamily="50" charset="-128"/>
                        </a:rPr>
                        <a:t>脆弱性に対する継続的な対策</a:t>
                      </a:r>
                    </a:p>
                    <a:p>
                      <a:endParaRPr kumimoji="1" lang="ja-JP" altLang="en-US" sz="1000" b="0" dirty="0">
                        <a:latin typeface="Meiryo UI" panose="020B0604030504040204" pitchFamily="50" charset="-128"/>
                        <a:ea typeface="Meiryo UI" panose="020B0604030504040204" pitchFamily="50" charset="-128"/>
                      </a:endParaRPr>
                    </a:p>
                  </a:txBody>
                  <a:tcP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solidFill>
                      <a:schemeClr val="bg1"/>
                    </a:solidFill>
                  </a:tcPr>
                </a:tc>
                <a:tc>
                  <a:txBody>
                    <a:bodyPr/>
                    <a:lstStyle/>
                    <a:p>
                      <a:r>
                        <a:rPr kumimoji="1" lang="ja-JP" altLang="en-US" sz="1000" b="0" dirty="0">
                          <a:latin typeface="Meiryo UI" panose="020B0604030504040204" pitchFamily="50" charset="-128"/>
                          <a:ea typeface="Meiryo UI" panose="020B0604030504040204" pitchFamily="50" charset="-128"/>
                        </a:rPr>
                        <a:t>運用規定や、脆弱性診断及び脆弱性対策の実施計画等</a:t>
                      </a:r>
                    </a:p>
                    <a:p>
                      <a:endParaRPr kumimoji="1" lang="ja-JP" altLang="en-US" sz="1000" b="0" dirty="0">
                        <a:latin typeface="Meiryo UI" panose="020B0604030504040204" pitchFamily="50" charset="-128"/>
                        <a:ea typeface="Meiryo UI" panose="020B0604030504040204" pitchFamily="50" charset="-128"/>
                      </a:endParaRPr>
                    </a:p>
                    <a:p>
                      <a:endParaRPr kumimoji="1" lang="ja-JP" altLang="en-US" sz="1000" b="0" dirty="0">
                        <a:latin typeface="Meiryo UI" panose="020B0604030504040204" pitchFamily="50" charset="-128"/>
                        <a:ea typeface="Meiryo UI" panose="020B0604030504040204" pitchFamily="50" charset="-128"/>
                      </a:endParaRPr>
                    </a:p>
                  </a:txBody>
                  <a:tcP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788054147"/>
                  </a:ext>
                </a:extLst>
              </a:tr>
              <a:tr h="622817">
                <a:tc>
                  <a:txBody>
                    <a:bodyPr/>
                    <a:lstStyle/>
                    <a:p>
                      <a:r>
                        <a:rPr lang="ja-JP" altLang="en-US" sz="1000" b="0" dirty="0">
                          <a:latin typeface="Meiryo UI" panose="020B0604030504040204" pitchFamily="50" charset="-128"/>
                          <a:ea typeface="Meiryo UI" panose="020B0604030504040204" pitchFamily="50" charset="-128"/>
                        </a:rPr>
                        <a:t>９</a:t>
                      </a:r>
                    </a:p>
                  </a:txBody>
                  <a:tcPr anchor="ct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solidFill>
                      <a:srgbClr val="E7E6E6"/>
                    </a:solidFill>
                  </a:tcPr>
                </a:tc>
                <a:tc>
                  <a:txBody>
                    <a:bodyPr/>
                    <a:lstStyle/>
                    <a:p>
                      <a:r>
                        <a:rPr kumimoji="1" lang="ja-JP" altLang="en-US" sz="1000" b="0" dirty="0">
                          <a:latin typeface="Meiryo UI" panose="020B0604030504040204" pitchFamily="50" charset="-128"/>
                          <a:ea typeface="Meiryo UI" panose="020B0604030504040204" pitchFamily="50" charset="-128"/>
                        </a:rPr>
                        <a:t>サイバー攻撃等の検知及び監視</a:t>
                      </a:r>
                    </a:p>
                    <a:p>
                      <a:endParaRPr kumimoji="1" lang="ja-JP" altLang="en-US" sz="1000" b="0" dirty="0">
                        <a:latin typeface="Meiryo UI" panose="020B0604030504040204" pitchFamily="50" charset="-128"/>
                        <a:ea typeface="Meiryo UI" panose="020B0604030504040204" pitchFamily="50" charset="-128"/>
                      </a:endParaRPr>
                    </a:p>
                  </a:txBody>
                  <a:tcP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solidFill>
                      <a:srgbClr val="E7E6E6"/>
                    </a:solidFill>
                  </a:tcPr>
                </a:tc>
                <a:tc>
                  <a:txBody>
                    <a:bodyPr/>
                    <a:lstStyle/>
                    <a:p>
                      <a:r>
                        <a:rPr kumimoji="1" lang="ja-JP" altLang="en-US" sz="1000" b="0" dirty="0">
                          <a:latin typeface="Meiryo UI" panose="020B0604030504040204" pitchFamily="50" charset="-128"/>
                          <a:ea typeface="Meiryo UI" panose="020B0604030504040204" pitchFamily="50" charset="-128"/>
                        </a:rPr>
                        <a:t>事業において導入する検知システム、監視対象、及び、監視計画等</a:t>
                      </a:r>
                    </a:p>
                    <a:p>
                      <a:endParaRPr kumimoji="1" lang="ja-JP" altLang="en-US" sz="1000" b="0" dirty="0">
                        <a:latin typeface="Meiryo UI" panose="020B0604030504040204" pitchFamily="50" charset="-128"/>
                        <a:ea typeface="Meiryo UI" panose="020B0604030504040204" pitchFamily="50" charset="-128"/>
                      </a:endParaRPr>
                    </a:p>
                  </a:txBody>
                  <a:tcPr>
                    <a:lnL w="3175" cap="flat" cmpd="sng" algn="ctr">
                      <a:solidFill>
                        <a:schemeClr val="bg1">
                          <a:lumMod val="75000"/>
                        </a:schemeClr>
                      </a:solidFill>
                      <a:prstDash val="solid"/>
                      <a:round/>
                      <a:headEnd type="none" w="med" len="med"/>
                      <a:tailEnd type="none" w="med" len="med"/>
                    </a:lnL>
                    <a:lnR w="3175" cap="flat" cmpd="sng" algn="ctr">
                      <a:solidFill>
                        <a:schemeClr val="bg1">
                          <a:lumMod val="75000"/>
                        </a:schemeClr>
                      </a:solidFill>
                      <a:prstDash val="solid"/>
                      <a:round/>
                      <a:headEnd type="none" w="med" len="med"/>
                      <a:tailEnd type="none" w="med" len="med"/>
                    </a:lnR>
                    <a:lnT w="3175" cap="flat" cmpd="sng" algn="ctr">
                      <a:solidFill>
                        <a:schemeClr val="bg1">
                          <a:lumMod val="75000"/>
                        </a:schemeClr>
                      </a:solidFill>
                      <a:prstDash val="solid"/>
                      <a:round/>
                      <a:headEnd type="none" w="med" len="med"/>
                      <a:tailEnd type="none" w="med" len="med"/>
                    </a:lnT>
                    <a:lnB w="3175" cap="flat" cmpd="sng" algn="ctr">
                      <a:solidFill>
                        <a:schemeClr val="bg1">
                          <a:lumMod val="75000"/>
                        </a:schemeClr>
                      </a:solidFill>
                      <a:prstDash val="solid"/>
                      <a:round/>
                      <a:headEnd type="none" w="med" len="med"/>
                      <a:tailEnd type="none" w="med" len="med"/>
                    </a:lnB>
                    <a:solidFill>
                      <a:srgbClr val="E7E6E6"/>
                    </a:solidFill>
                  </a:tcPr>
                </a:tc>
                <a:extLst>
                  <a:ext uri="{0D108BD9-81ED-4DB2-BD59-A6C34878D82A}">
                    <a16:rowId xmlns:a16="http://schemas.microsoft.com/office/drawing/2014/main" val="604962612"/>
                  </a:ext>
                </a:extLst>
              </a:tr>
            </a:tbl>
          </a:graphicData>
        </a:graphic>
      </p:graphicFrame>
      <p:sp>
        <p:nvSpPr>
          <p:cNvPr id="6" name="タイトル 2"/>
          <p:cNvSpPr txBox="1">
            <a:spLocks/>
          </p:cNvSpPr>
          <p:nvPr/>
        </p:nvSpPr>
        <p:spPr>
          <a:xfrm>
            <a:off x="451824" y="131579"/>
            <a:ext cx="3900366" cy="424732"/>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endPar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j-cs"/>
            </a:endParaRPr>
          </a:p>
        </p:txBody>
      </p:sp>
      <p:cxnSp>
        <p:nvCxnSpPr>
          <p:cNvPr id="7" name="直線コネクタ 6"/>
          <p:cNvCxnSpPr/>
          <p:nvPr/>
        </p:nvCxnSpPr>
        <p:spPr>
          <a:xfrm>
            <a:off x="399072" y="784908"/>
            <a:ext cx="9000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タイトル 2"/>
          <p:cNvSpPr txBox="1">
            <a:spLocks/>
          </p:cNvSpPr>
          <p:nvPr/>
        </p:nvSpPr>
        <p:spPr>
          <a:xfrm>
            <a:off x="451824" y="341922"/>
            <a:ext cx="9175752" cy="424732"/>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j-cs"/>
              </a:rPr>
              <a:t>法第</a:t>
            </a:r>
            <a:r>
              <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j-cs"/>
              </a:rPr>
              <a:t>28</a:t>
            </a: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j-cs"/>
              </a:rPr>
              <a:t>条の２第１項に規定するデータの安全管理に係る基準への適合に関する事項</a:t>
            </a:r>
          </a:p>
        </p:txBody>
      </p:sp>
      <p:sp>
        <p:nvSpPr>
          <p:cNvPr id="10" name="スライド番号プレースホルダー 1"/>
          <p:cNvSpPr>
            <a:spLocks noGrp="1"/>
          </p:cNvSpPr>
          <p:nvPr>
            <p:ph type="sldNum" sz="quarter" idx="12"/>
          </p:nvPr>
        </p:nvSpPr>
        <p:spPr>
          <a:xfrm>
            <a:off x="7605295" y="6525349"/>
            <a:ext cx="2311400" cy="365125"/>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9550142-B990-490A-A107-ED7302A7FD52}" type="slidenum">
              <a:rPr kumimoji="1" lang="ja-JP" altLang="en-US" sz="1200" b="0" i="0" u="none" strike="noStrike" kern="1200" cap="none" spc="0" normalizeH="0" baseline="0" noProof="0" smtClean="0">
                <a:ln>
                  <a:noFill/>
                </a:ln>
                <a:solidFill>
                  <a:prstClr val="black">
                    <a:tint val="75000"/>
                  </a:prstClr>
                </a:solidFill>
                <a:effectLst/>
                <a:uLnTx/>
                <a:uFillTx/>
                <a:latin typeface="Calibri"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8</a:t>
            </a:fld>
            <a:endParaRPr kumimoji="1" lang="ja-JP" altLang="en-US" sz="1200" b="0" i="0" u="none" strike="noStrike" kern="1200" cap="none" spc="0" normalizeH="0" baseline="0" noProof="0">
              <a:ln>
                <a:noFill/>
              </a:ln>
              <a:solidFill>
                <a:prstClr val="black">
                  <a:tint val="75000"/>
                </a:prstClr>
              </a:solidFill>
              <a:effectLst/>
              <a:uLnTx/>
              <a:uFillTx/>
              <a:latin typeface="Calibri" panose="020F0502020204030204"/>
              <a:ea typeface="游ゴシック" panose="020B0400000000000000" pitchFamily="50" charset="-128"/>
              <a:cs typeface="+mn-cs"/>
            </a:endParaRPr>
          </a:p>
        </p:txBody>
      </p:sp>
      <p:sp>
        <p:nvSpPr>
          <p:cNvPr id="11" name="Rectangle 1"/>
          <p:cNvSpPr>
            <a:spLocks noChangeArrowheads="1"/>
          </p:cNvSpPr>
          <p:nvPr/>
        </p:nvSpPr>
        <p:spPr bwMode="auto">
          <a:xfrm>
            <a:off x="6739690" y="161089"/>
            <a:ext cx="3252208"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US" altLang="ja-JP" sz="1400" u="sng" dirty="0" smtClean="0">
                <a:solidFill>
                  <a:prstClr val="black"/>
                </a:solidFill>
                <a:latin typeface="Meiryo UI" panose="020B0604030504040204" pitchFamily="50" charset="-128"/>
                <a:ea typeface="Meiryo UI" panose="020B0604030504040204" pitchFamily="50" charset="-128"/>
                <a:cs typeface="Times New Roman" panose="02020603050405020304" pitchFamily="18" charset="0"/>
              </a:rPr>
              <a:t>Ⅱ</a:t>
            </a:r>
            <a:r>
              <a:rPr lang="ja-JP" altLang="en-US" sz="1400" u="sng" dirty="0">
                <a:solidFill>
                  <a:prstClr val="black"/>
                </a:solidFill>
                <a:latin typeface="Meiryo UI" panose="020B0604030504040204" pitchFamily="50" charset="-128"/>
                <a:ea typeface="Meiryo UI" panose="020B0604030504040204" pitchFamily="50" charset="-128"/>
                <a:cs typeface="Times New Roman" panose="02020603050405020304" pitchFamily="18" charset="0"/>
              </a:rPr>
              <a:t>③</a:t>
            </a:r>
            <a:r>
              <a:rPr kumimoji="0" lang="ja-JP" altLang="en-US" sz="1400" b="0" i="0" u="sng"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Times New Roman" panose="02020603050405020304" pitchFamily="18" charset="0"/>
              </a:rPr>
              <a:t>「</a:t>
            </a:r>
            <a:r>
              <a:rPr kumimoji="0" lang="ja-JP" altLang="en-US" sz="14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Times New Roman" panose="02020603050405020304" pitchFamily="18" charset="0"/>
              </a:rPr>
              <a:t>データ連携基盤」に関する事項</a:t>
            </a:r>
            <a:endParaRPr kumimoji="0" lang="ja-JP" altLang="ja-JP" sz="105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00864193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3"/>
          <p:cNvGraphicFramePr>
            <a:graphicFrameLocks noGrp="1"/>
          </p:cNvGraphicFramePr>
          <p:nvPr>
            <p:extLst>
              <p:ext uri="{D42A27DB-BD31-4B8C-83A1-F6EECF244321}">
                <p14:modId xmlns:p14="http://schemas.microsoft.com/office/powerpoint/2010/main" val="835160171"/>
              </p:ext>
            </p:extLst>
          </p:nvPr>
        </p:nvGraphicFramePr>
        <p:xfrm>
          <a:off x="307733" y="492367"/>
          <a:ext cx="9328638" cy="6085734"/>
        </p:xfrm>
        <a:graphic>
          <a:graphicData uri="http://schemas.openxmlformats.org/drawingml/2006/table">
            <a:tbl>
              <a:tblPr firstRow="1" firstCol="1" bandRow="1"/>
              <a:tblGrid>
                <a:gridCol w="9328638">
                  <a:extLst>
                    <a:ext uri="{9D8B030D-6E8A-4147-A177-3AD203B41FA5}">
                      <a16:colId xmlns:a16="http://schemas.microsoft.com/office/drawing/2014/main" val="2133187506"/>
                    </a:ext>
                  </a:extLst>
                </a:gridCol>
              </a:tblGrid>
              <a:tr h="6085734">
                <a:tc>
                  <a:txBody>
                    <a:bodyPr/>
                    <a:lstStyle/>
                    <a:p>
                      <a:pPr algn="just">
                        <a:lnSpc>
                          <a:spcPts val="1200"/>
                        </a:lnSpc>
                        <a:spcAft>
                          <a:spcPts val="0"/>
                        </a:spcAft>
                      </a:pPr>
                      <a:r>
                        <a:rPr lang="ja-JP" altLang="en-US" sz="1100" u="sng" kern="100" dirty="0">
                          <a:effectLst/>
                          <a:latin typeface="Meiryo UI" panose="020B0604030504040204" pitchFamily="50" charset="-128"/>
                          <a:ea typeface="Meiryo UI" panose="020B0604030504040204" pitchFamily="50" charset="-128"/>
                          <a:cs typeface="Times New Roman" panose="02020603050405020304" pitchFamily="18" charset="0"/>
                        </a:rPr>
                        <a:t>○活用する区域データ（法第</a:t>
                      </a:r>
                      <a:r>
                        <a:rPr lang="en-US" altLang="ja-JP" sz="1100" u="sng" kern="100" dirty="0">
                          <a:effectLst/>
                          <a:latin typeface="Meiryo UI" panose="020B0604030504040204" pitchFamily="50" charset="-128"/>
                          <a:ea typeface="Meiryo UI" panose="020B0604030504040204" pitchFamily="50" charset="-128"/>
                          <a:cs typeface="Times New Roman" panose="02020603050405020304" pitchFamily="18" charset="0"/>
                        </a:rPr>
                        <a:t>28</a:t>
                      </a:r>
                      <a:r>
                        <a:rPr lang="ja-JP" altLang="en-US" sz="1100" u="sng" kern="100" dirty="0">
                          <a:effectLst/>
                          <a:latin typeface="Meiryo UI" panose="020B0604030504040204" pitchFamily="50" charset="-128"/>
                          <a:ea typeface="Meiryo UI" panose="020B0604030504040204" pitchFamily="50" charset="-128"/>
                          <a:cs typeface="Times New Roman" panose="02020603050405020304" pitchFamily="18" charset="0"/>
                        </a:rPr>
                        <a:t>条の２第１項に基づいて国の機関又は公共機関等に対するデータ提供の求めをする場合にはその内容を含む）</a:t>
                      </a:r>
                      <a:endParaRPr lang="en-US" altLang="ja-JP" sz="1100" u="sng"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just">
                        <a:lnSpc>
                          <a:spcPts val="1200"/>
                        </a:lnSpc>
                        <a:spcAft>
                          <a:spcPts val="0"/>
                        </a:spcAft>
                      </a:pPr>
                      <a:endParaRPr lang="en-US" altLang="ja-JP" sz="1100" u="sng"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just">
                        <a:lnSpc>
                          <a:spcPts val="1200"/>
                        </a:lnSpc>
                        <a:spcAft>
                          <a:spcPts val="0"/>
                        </a:spcAft>
                      </a:pPr>
                      <a:r>
                        <a:rPr lang="ja-JP" altLang="en-US" sz="1100" u="none" kern="100" dirty="0">
                          <a:effectLst/>
                          <a:latin typeface="Meiryo UI" panose="020B0604030504040204" pitchFamily="50" charset="-128"/>
                          <a:ea typeface="Meiryo UI" panose="020B0604030504040204" pitchFamily="50" charset="-128"/>
                          <a:cs typeface="Times New Roman" panose="02020603050405020304" pitchFamily="18" charset="0"/>
                        </a:rPr>
                        <a:t>　先端的サービスの実施等に当たって活用しようとする区域データ、その保有者等に関する情報を記載して下さい。</a:t>
                      </a:r>
                      <a:endParaRPr lang="ja-JP" sz="11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49593" marR="49593" marT="0" marB="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89495042"/>
                  </a:ext>
                </a:extLst>
              </a:tr>
            </a:tbl>
          </a:graphicData>
        </a:graphic>
      </p:graphicFrame>
      <p:sp>
        <p:nvSpPr>
          <p:cNvPr id="6" name="スライド番号プレースホルダー 1"/>
          <p:cNvSpPr>
            <a:spLocks noGrp="1"/>
          </p:cNvSpPr>
          <p:nvPr>
            <p:ph type="sldNum" sz="quarter" idx="12"/>
          </p:nvPr>
        </p:nvSpPr>
        <p:spPr>
          <a:xfrm>
            <a:off x="7605295" y="6525349"/>
            <a:ext cx="2311400" cy="365125"/>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9550142-B990-490A-A107-ED7302A7FD52}" type="slidenum">
              <a:rPr kumimoji="1" lang="ja-JP" altLang="en-US" sz="1200" b="0" i="0" u="none" strike="noStrike" kern="1200" cap="none" spc="0" normalizeH="0" baseline="0" noProof="0" smtClean="0">
                <a:ln>
                  <a:noFill/>
                </a:ln>
                <a:solidFill>
                  <a:prstClr val="black">
                    <a:tint val="75000"/>
                  </a:prstClr>
                </a:solidFill>
                <a:effectLst/>
                <a:uLnTx/>
                <a:uFillTx/>
                <a:latin typeface="Calibri"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9</a:t>
            </a:fld>
            <a:endParaRPr kumimoji="1" lang="ja-JP" altLang="en-US" sz="1200" b="0" i="0" u="none" strike="noStrike" kern="1200" cap="none" spc="0" normalizeH="0" baseline="0" noProof="0">
              <a:ln>
                <a:noFill/>
              </a:ln>
              <a:solidFill>
                <a:prstClr val="black">
                  <a:tint val="75000"/>
                </a:prstClr>
              </a:solidFill>
              <a:effectLst/>
              <a:uLnTx/>
              <a:uFillTx/>
              <a:latin typeface="Calibri" panose="020F0502020204030204"/>
              <a:ea typeface="游ゴシック" panose="020B0400000000000000" pitchFamily="50" charset="-128"/>
              <a:cs typeface="+mn-cs"/>
            </a:endParaRPr>
          </a:p>
        </p:txBody>
      </p:sp>
      <p:sp>
        <p:nvSpPr>
          <p:cNvPr id="7" name="Rectangle 1"/>
          <p:cNvSpPr>
            <a:spLocks noChangeArrowheads="1"/>
          </p:cNvSpPr>
          <p:nvPr/>
        </p:nvSpPr>
        <p:spPr bwMode="auto">
          <a:xfrm>
            <a:off x="6739690" y="161089"/>
            <a:ext cx="3252208"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US" altLang="ja-JP" sz="1400" u="sng" dirty="0" smtClean="0">
                <a:solidFill>
                  <a:prstClr val="black"/>
                </a:solidFill>
                <a:latin typeface="Meiryo UI" panose="020B0604030504040204" pitchFamily="50" charset="-128"/>
                <a:ea typeface="Meiryo UI" panose="020B0604030504040204" pitchFamily="50" charset="-128"/>
                <a:cs typeface="Times New Roman" panose="02020603050405020304" pitchFamily="18" charset="0"/>
              </a:rPr>
              <a:t>Ⅱ</a:t>
            </a:r>
            <a:r>
              <a:rPr lang="ja-JP" altLang="en-US" sz="1400" u="sng" dirty="0">
                <a:solidFill>
                  <a:prstClr val="black"/>
                </a:solidFill>
                <a:latin typeface="Meiryo UI" panose="020B0604030504040204" pitchFamily="50" charset="-128"/>
                <a:ea typeface="Meiryo UI" panose="020B0604030504040204" pitchFamily="50" charset="-128"/>
                <a:cs typeface="Times New Roman" panose="02020603050405020304" pitchFamily="18" charset="0"/>
              </a:rPr>
              <a:t>③</a:t>
            </a:r>
            <a:r>
              <a:rPr kumimoji="0" lang="ja-JP" altLang="en-US" sz="1400" b="0" i="0" u="sng"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Times New Roman" panose="02020603050405020304" pitchFamily="18" charset="0"/>
              </a:rPr>
              <a:t>「</a:t>
            </a:r>
            <a:r>
              <a:rPr kumimoji="0" lang="ja-JP" altLang="en-US" sz="14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Times New Roman" panose="02020603050405020304" pitchFamily="18" charset="0"/>
              </a:rPr>
              <a:t>データ連携基盤」に関する事項</a:t>
            </a:r>
            <a:endParaRPr kumimoji="0" lang="ja-JP" altLang="ja-JP" sz="105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58681156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2702</TotalTime>
  <Words>1511</Words>
  <Application>Microsoft Office PowerPoint</Application>
  <PresentationFormat>A4 210 x 297 mm</PresentationFormat>
  <Paragraphs>229</Paragraphs>
  <Slides>9</Slides>
  <Notes>0</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9</vt:i4>
      </vt:variant>
    </vt:vector>
  </HeadingPairs>
  <TitlesOfParts>
    <vt:vector size="18" baseType="lpstr">
      <vt:lpstr>HGS創英角ｺﾞｼｯｸUB</vt:lpstr>
      <vt:lpstr>Meiryo UI</vt:lpstr>
      <vt:lpstr>游ゴシック</vt:lpstr>
      <vt:lpstr>游ゴシック Light</vt:lpstr>
      <vt:lpstr>Arial</vt:lpstr>
      <vt:lpstr>Calibri</vt:lpstr>
      <vt:lpstr>Calibri Light</vt:lpstr>
      <vt:lpstr>Times New Roman</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仙台市まちづくり政策局</dc:creator>
  <cp:lastModifiedBy>松原　由佳</cp:lastModifiedBy>
  <cp:revision>13</cp:revision>
  <cp:lastPrinted>2021-01-14T10:28:39Z</cp:lastPrinted>
  <dcterms:created xsi:type="dcterms:W3CDTF">2018-09-12T04:51:14Z</dcterms:created>
  <dcterms:modified xsi:type="dcterms:W3CDTF">2021-01-19T03:29:52Z</dcterms:modified>
</cp:coreProperties>
</file>