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6" r:id="rId1"/>
  </p:sldMasterIdLst>
  <p:notesMasterIdLst>
    <p:notesMasterId r:id="rId20"/>
  </p:notesMasterIdLst>
  <p:handoutMasterIdLst>
    <p:handoutMasterId r:id="rId21"/>
  </p:handoutMasterIdLst>
  <p:sldIdLst>
    <p:sldId id="298" r:id="rId2"/>
    <p:sldId id="301" r:id="rId3"/>
    <p:sldId id="314" r:id="rId4"/>
    <p:sldId id="315" r:id="rId5"/>
    <p:sldId id="309" r:id="rId6"/>
    <p:sldId id="312" r:id="rId7"/>
    <p:sldId id="311" r:id="rId8"/>
    <p:sldId id="313" r:id="rId9"/>
    <p:sldId id="310" r:id="rId10"/>
    <p:sldId id="303" r:id="rId11"/>
    <p:sldId id="304" r:id="rId12"/>
    <p:sldId id="321" r:id="rId13"/>
    <p:sldId id="305" r:id="rId14"/>
    <p:sldId id="306" r:id="rId15"/>
    <p:sldId id="307" r:id="rId16"/>
    <p:sldId id="308" r:id="rId17"/>
    <p:sldId id="320" r:id="rId18"/>
    <p:sldId id="316" r:id="rId19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9900"/>
    <a:srgbClr val="FF6600"/>
    <a:srgbClr val="333300"/>
    <a:srgbClr val="CCCC00"/>
    <a:srgbClr val="02A2A2"/>
    <a:srgbClr val="FF0000"/>
    <a:srgbClr val="00B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0217" autoAdjust="0"/>
  </p:normalViewPr>
  <p:slideViewPr>
    <p:cSldViewPr snapToGrid="0">
      <p:cViewPr>
        <p:scale>
          <a:sx n="125" d="100"/>
          <a:sy n="125" d="100"/>
        </p:scale>
        <p:origin x="-264" y="-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143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503" y="0"/>
            <a:ext cx="3076143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D3F7702-52F0-4070-8673-7C8FA03ABB6D}" type="datetimeFigureOut">
              <a:rPr lang="ja-JP" altLang="en-US"/>
              <a:pPr>
                <a:defRPr/>
              </a:pPr>
              <a:t>2021/7/20</a:t>
            </a:fld>
            <a:endParaRPr lang="en-US" altLang="ja-JP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30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503" y="9721330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FB77672-F968-42F3-9DEF-B33739440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035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143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503" y="0"/>
            <a:ext cx="3076143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EAAC3090-255E-412C-90A7-613B6861931B}" type="datetimeFigureOut">
              <a:rPr lang="ja-JP" altLang="en-US"/>
              <a:pPr>
                <a:defRPr/>
              </a:pPr>
              <a:t>2021/7/20</a:t>
            </a:fld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917" y="4861482"/>
            <a:ext cx="5675467" cy="460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30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503" y="9721330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1" tIns="47321" rIns="94641" bIns="473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2A6A70D-2489-4597-923B-C013BEB03F7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6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6A70D-2489-4597-923B-C013BEB03F76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19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6A70D-2489-4597-923B-C013BEB03F76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956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ゴシック" charset="-128"/>
            </a:endParaRPr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68953" indent="-2957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83005" indent="-23660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56207" indent="-23660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29409" indent="-23660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02611" indent="-23660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75813" indent="-23660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49015" indent="-23660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22217" indent="-23660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413F914-C9A3-486B-AE4F-7799BBC6BFB2}" type="slidenum">
              <a:rPr lang="ja-JP" altLang="en-US" smtClean="0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ゴシック" charset="-128"/>
            </a:endParaRPr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68953" indent="-2957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83005" indent="-23660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56207" indent="-23660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29409" indent="-23660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02611" indent="-23660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75813" indent="-23660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49015" indent="-23660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22217" indent="-23660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413F914-C9A3-486B-AE4F-7799BBC6BFB2}" type="slidenum">
              <a:rPr lang="ja-JP" altLang="en-US" smtClean="0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ja-JP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8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5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C94C-EE24-4AB5-B7A0-E8AF64A78095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FD8B-2B74-4426-A9A8-F3515E222F9F}" type="slidenum">
              <a:rPr lang="en-US" altLang="ja-JP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03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3E9A-0EF3-4479-B036-F3F82A92B433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5" name="フッター プレースホルダー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8038-9489-4472-A6A9-6952DAC793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08927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BD06-F39F-483E-A198-115562167190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22F5-E1E7-4EC8-A881-54A3135E57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7963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341C-9564-4CD1-9F35-4CB189276B12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5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7835900" y="6473825"/>
            <a:ext cx="1152525" cy="247650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9FFF1539-796C-48F4-A8D0-E174EFDED7F7}" type="slidenum">
              <a:rPr lang="ja-JP" altLang="en-US" smtClean="0"/>
              <a:pPr>
                <a:defRPr/>
              </a:pPr>
              <a:t>‹#›</a:t>
            </a:fld>
            <a:r>
              <a:rPr lang="ja-JP" altLang="en-US" dirty="0" smtClean="0"/>
              <a:t>ページ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959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24BD-0317-4FE5-9D9A-947FC2CA2087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7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6C9B-8218-45B9-B670-45CC714F0B1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0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CB6E-7A02-44C7-8312-77281D355E91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6" name="フッター プレースホルダー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B0C6-1964-4476-99A7-27CE8FD6EE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83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1E6B-1AC4-496E-8D10-B8B61543012C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EB92-7F69-4C3C-810B-ABCBB5E57A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757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87EB-8B9C-4550-BDC0-B1DD2D90E592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4" name="フッター プレースホルダー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525C-8E05-474A-9EA8-851FCA0B83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3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4F1D-5748-4F20-B02E-4B50542AD54A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3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7C5A-0484-46B1-A075-D300BB65680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495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3BE9-397D-4CAC-9D26-A99B2503BC8C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7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BBAD-CDE4-4DC5-A916-B548478AA3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28358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E983-87D6-4871-84C5-3C38516139DD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00D4-8518-43D3-81F9-1BF339EFCBA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438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29" name="テキスト プレースホルダー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43BD1B6-6CA2-4374-B3DD-22E2947EDBF1}" type="datetime1">
              <a:rPr lang="ja-JP" altLang="en-US"/>
              <a:pPr>
                <a:defRPr/>
              </a:pPr>
              <a:t>2021/7/20</a:t>
            </a:fld>
            <a:endParaRPr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B356D74-B6B5-46EA-8FD6-3D3FD27FE8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65" r:id="rId4"/>
    <p:sldLayoutId id="2147485071" r:id="rId5"/>
    <p:sldLayoutId id="2147485066" r:id="rId6"/>
    <p:sldLayoutId id="2147485072" r:id="rId7"/>
    <p:sldLayoutId id="2147485073" r:id="rId8"/>
    <p:sldLayoutId id="2147485074" r:id="rId9"/>
    <p:sldLayoutId id="2147485067" r:id="rId10"/>
    <p:sldLayoutId id="21474850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HG創英角ｺﾞｼｯｸUB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umimoj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1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jpe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4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3200400"/>
            <a:ext cx="322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図 6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80" y="1343026"/>
            <a:ext cx="826168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09948" y="308608"/>
            <a:ext cx="8260596" cy="86177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地下</a:t>
            </a:r>
            <a:r>
              <a:rPr lang="ja-JP" altLang="en-US" sz="5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てつの</a:t>
            </a:r>
            <a:r>
              <a:rPr lang="ja-JP" alt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+ 1c black" panose="020B0902020203020207" pitchFamily="50" charset="-128"/>
                <a:ea typeface="M+ 1c black" panose="020B0902020203020207" pitchFamily="50" charset="-128"/>
                <a:cs typeface="M+ 1c black" panose="020B0902020203020207" pitchFamily="50" charset="-128"/>
              </a:rPr>
              <a:t> のり方や おり方</a:t>
            </a:r>
            <a:endParaRPr lang="ja-JP" altLang="en-US" sz="5000" b="1" cap="all" spc="-1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+ 1c black" panose="020B0902020203020207" pitchFamily="50" charset="-128"/>
              <a:ea typeface="M+ 1c black" panose="020B0902020203020207" pitchFamily="50" charset="-128"/>
              <a:cs typeface="M+ 1c black" panose="020B0902020203020207" pitchFamily="50" charset="-128"/>
            </a:endParaRPr>
          </a:p>
        </p:txBody>
      </p:sp>
      <p:sp>
        <p:nvSpPr>
          <p:cNvPr id="819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A0508EA-C325-496B-A5E1-6B3082BD5780}" type="slidenum">
              <a:rPr lang="ja-JP" altLang="en-US" sz="16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en-US" altLang="ja-JP" sz="16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0249" name="図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21" y="2974977"/>
            <a:ext cx="21828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15" y="3556000"/>
            <a:ext cx="1570043" cy="25330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50" y="2424018"/>
            <a:ext cx="1195387" cy="254971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Text Box 104"/>
          <p:cNvSpPr txBox="1">
            <a:spLocks noChangeArrowheads="1"/>
          </p:cNvSpPr>
          <p:nvPr/>
        </p:nvSpPr>
        <p:spPr bwMode="auto">
          <a:xfrm>
            <a:off x="661033" y="133350"/>
            <a:ext cx="1045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ち   </a:t>
            </a:r>
            <a:r>
              <a:rPr lang="ja-JP" altLang="en-US" sz="140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　か</a:t>
            </a:r>
            <a:endParaRPr lang="ja-JP" altLang="en-US" sz="1400" dirty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Text Box 104"/>
          <p:cNvSpPr txBox="1">
            <a:spLocks noChangeArrowheads="1"/>
          </p:cNvSpPr>
          <p:nvPr/>
        </p:nvSpPr>
        <p:spPr bwMode="auto">
          <a:xfrm>
            <a:off x="5191445" y="133350"/>
            <a:ext cx="5899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かた</a:t>
            </a:r>
            <a:endParaRPr lang="en-US" altLang="ja-JP" sz="1400" dirty="0" smtClean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Text Box 104"/>
          <p:cNvSpPr txBox="1">
            <a:spLocks noChangeArrowheads="1"/>
          </p:cNvSpPr>
          <p:nvPr/>
        </p:nvSpPr>
        <p:spPr bwMode="auto">
          <a:xfrm>
            <a:off x="7944170" y="133350"/>
            <a:ext cx="5899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かた</a:t>
            </a:r>
            <a:endParaRPr lang="en-US" altLang="ja-JP" sz="1400" dirty="0" smtClean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074230" y="3246249"/>
            <a:ext cx="3339716" cy="3416712"/>
            <a:chOff x="2074230" y="3246249"/>
            <a:chExt cx="3339716" cy="341671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230" y="3246249"/>
              <a:ext cx="2407925" cy="3267463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/>
          </p:nvGrpSpPr>
          <p:grpSpPr>
            <a:xfrm>
              <a:off x="3698497" y="5893519"/>
              <a:ext cx="1715449" cy="769442"/>
              <a:chOff x="3698497" y="5893519"/>
              <a:chExt cx="1715449" cy="769442"/>
            </a:xfrm>
          </p:grpSpPr>
          <p:sp>
            <p:nvSpPr>
              <p:cNvPr id="10247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3698497" y="6016630"/>
                <a:ext cx="171544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800" dirty="0" err="1" smtClean="0">
                    <a:solidFill>
                      <a:srgbClr val="FF0066"/>
                    </a:solidFill>
                    <a:latin typeface="Rounded Mgen+ 1c bold" panose="020B0702020203020207" pitchFamily="50" charset="-128"/>
                    <a:ea typeface="Rounded Mgen+ 1c bold" panose="020B0702020203020207" pitchFamily="50" charset="-128"/>
                    <a:cs typeface="Rounded Mgen+ 1c bold" panose="020B0702020203020207" pitchFamily="50" charset="-128"/>
                  </a:rPr>
                  <a:t>うんてん</a:t>
                </a:r>
                <a:r>
                  <a:rPr lang="ja-JP" altLang="en-US" sz="1800" dirty="0" smtClean="0">
                    <a:solidFill>
                      <a:srgbClr val="FF0066"/>
                    </a:solidFill>
                    <a:latin typeface="Rounded Mgen+ 1c bold" panose="020B0702020203020207" pitchFamily="50" charset="-128"/>
                    <a:ea typeface="Rounded Mgen+ 1c bold" panose="020B0702020203020207" pitchFamily="50" charset="-128"/>
                    <a:cs typeface="Rounded Mgen+ 1c bold" panose="020B0702020203020207" pitchFamily="50" charset="-128"/>
                  </a:rPr>
                  <a:t>手のおねえさん</a:t>
                </a:r>
                <a:endParaRPr lang="ja-JP" altLang="en-US" sz="1800" dirty="0">
                  <a:solidFill>
                    <a:srgbClr val="FF0066"/>
                  </a:solidFill>
                  <a:latin typeface="Rounded Mgen+ 1c bold" panose="020B0702020203020207" pitchFamily="50" charset="-128"/>
                  <a:ea typeface="Rounded Mgen+ 1c bold" panose="020B0702020203020207" pitchFamily="50" charset="-128"/>
                  <a:cs typeface="Rounded Mgen+ 1c bold" panose="020B0702020203020207" pitchFamily="50" charset="-128"/>
                </a:endParaRPr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4724400" y="5893519"/>
                <a:ext cx="4543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/>
                  <a:t>しゅ</a:t>
                </a:r>
                <a:endParaRPr kumimoji="1" lang="ja-JP" altLang="en-US" sz="1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200" y="1335088"/>
            <a:ext cx="842963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0339"/>
            <a:ext cx="1304925" cy="1689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36" name="コンテンツ プレースホルダ 2"/>
          <p:cNvSpPr>
            <a:spLocks noGrp="1"/>
          </p:cNvSpPr>
          <p:nvPr>
            <p:ph idx="1"/>
          </p:nvPr>
        </p:nvSpPr>
        <p:spPr>
          <a:xfrm>
            <a:off x="123825" y="1228725"/>
            <a:ext cx="4440238" cy="71913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①かいさつの 通り方</a:t>
            </a:r>
            <a:endParaRPr lang="en-US" altLang="ja-JP" b="1" dirty="0" smtClean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unded Mgen+ 1c black" pitchFamily="50" charset="-128"/>
              <a:ea typeface="Rounded Mgen+ 1c black" pitchFamily="50" charset="-128"/>
            </a:endParaRPr>
          </a:p>
        </p:txBody>
      </p:sp>
      <p:sp>
        <p:nvSpPr>
          <p:cNvPr id="16387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737CDED4-D7FD-4D8C-81A3-2634C639A747}" type="slidenum">
              <a:rPr lang="ja-JP" altLang="en-US" sz="16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en-US" altLang="ja-JP" sz="16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763713" y="2852740"/>
            <a:ext cx="2351087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</a:t>
            </a:r>
            <a:r>
              <a:rPr lang="ja-JP" altLang="en-US" sz="2400" b="1" dirty="0">
                <a:solidFill>
                  <a:srgbClr val="FF3300"/>
                </a:solidFill>
                <a:latin typeface="Arial" charset="0"/>
              </a:rPr>
              <a:t>かいさつ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8439" name="テキスト ボックス 8"/>
          <p:cNvSpPr txBox="1">
            <a:spLocks noChangeArrowheads="1"/>
          </p:cNvSpPr>
          <p:nvPr/>
        </p:nvSpPr>
        <p:spPr bwMode="auto">
          <a:xfrm>
            <a:off x="561975" y="1027113"/>
            <a:ext cx="3625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400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と</a:t>
            </a:r>
            <a:r>
              <a:rPr lang="ja-JP" altLang="en-US" sz="1400" dirty="0" err="1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お</a:t>
            </a:r>
            <a:r>
              <a:rPr lang="ja-JP" altLang="en-US" sz="1400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ja-JP" altLang="en-US" sz="1400" dirty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1400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かた</a:t>
            </a:r>
            <a:endParaRPr lang="ja-JP" altLang="en-US" sz="1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5244" name="Group 124"/>
          <p:cNvGrpSpPr>
            <a:grpSpLocks/>
          </p:cNvGrpSpPr>
          <p:nvPr/>
        </p:nvGrpSpPr>
        <p:grpSpPr bwMode="auto">
          <a:xfrm>
            <a:off x="989013" y="5759456"/>
            <a:ext cx="3198812" cy="962026"/>
            <a:chOff x="677" y="3652"/>
            <a:chExt cx="2015" cy="6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73" name="Freeform 95"/>
            <p:cNvSpPr>
              <a:spLocks/>
            </p:cNvSpPr>
            <p:nvPr/>
          </p:nvSpPr>
          <p:spPr bwMode="auto">
            <a:xfrm rot="-1571968">
              <a:off x="677" y="3948"/>
              <a:ext cx="529" cy="310"/>
            </a:xfrm>
            <a:custGeom>
              <a:avLst/>
              <a:gdLst>
                <a:gd name="T0" fmla="*/ 17811 w 454"/>
                <a:gd name="T1" fmla="*/ 8 h 363"/>
                <a:gd name="T2" fmla="*/ 0 w 454"/>
                <a:gd name="T3" fmla="*/ 0 h 363"/>
                <a:gd name="T4" fmla="*/ 10649 w 454"/>
                <a:gd name="T5" fmla="*/ 8 h 363"/>
                <a:gd name="T6" fmla="*/ 17811 w 454"/>
                <a:gd name="T7" fmla="*/ 8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74" name="AutoShape 96"/>
            <p:cNvSpPr>
              <a:spLocks noChangeArrowheads="1"/>
            </p:cNvSpPr>
            <p:nvPr/>
          </p:nvSpPr>
          <p:spPr bwMode="auto">
            <a:xfrm>
              <a:off x="876" y="3664"/>
              <a:ext cx="1816" cy="56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1080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電車に のる前に 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かいさつを 通るんだね</a:t>
              </a:r>
            </a:p>
          </p:txBody>
        </p:sp>
        <p:sp>
          <p:nvSpPr>
            <p:cNvPr id="14375" name="Text Box 97"/>
            <p:cNvSpPr txBox="1">
              <a:spLocks noChangeArrowheads="1"/>
            </p:cNvSpPr>
            <p:nvPr/>
          </p:nvSpPr>
          <p:spPr bwMode="auto">
            <a:xfrm>
              <a:off x="1128" y="3652"/>
              <a:ext cx="12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でんしゃ　　　　　　まえ</a:t>
              </a:r>
            </a:p>
          </p:txBody>
        </p:sp>
        <p:sp>
          <p:nvSpPr>
            <p:cNvPr id="14376" name="Text Box 98"/>
            <p:cNvSpPr txBox="1">
              <a:spLocks noChangeArrowheads="1"/>
            </p:cNvSpPr>
            <p:nvPr/>
          </p:nvSpPr>
          <p:spPr bwMode="auto">
            <a:xfrm>
              <a:off x="1759" y="3897"/>
              <a:ext cx="3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とお</a:t>
              </a:r>
            </a:p>
          </p:txBody>
        </p:sp>
      </p:grpSp>
      <p:grpSp>
        <p:nvGrpSpPr>
          <p:cNvPr id="5245" name="Group 125"/>
          <p:cNvGrpSpPr>
            <a:grpSpLocks/>
          </p:cNvGrpSpPr>
          <p:nvPr/>
        </p:nvGrpSpPr>
        <p:grpSpPr bwMode="auto">
          <a:xfrm>
            <a:off x="5995988" y="1376363"/>
            <a:ext cx="2903537" cy="866775"/>
            <a:chOff x="3591" y="693"/>
            <a:chExt cx="1829" cy="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70" name="Freeform 107"/>
            <p:cNvSpPr>
              <a:spLocks/>
            </p:cNvSpPr>
            <p:nvPr/>
          </p:nvSpPr>
          <p:spPr bwMode="auto">
            <a:xfrm rot="-1597260">
              <a:off x="3591" y="934"/>
              <a:ext cx="529" cy="280"/>
            </a:xfrm>
            <a:custGeom>
              <a:avLst/>
              <a:gdLst>
                <a:gd name="T0" fmla="*/ 17811 w 454"/>
                <a:gd name="T1" fmla="*/ 2 h 363"/>
                <a:gd name="T2" fmla="*/ 0 w 454"/>
                <a:gd name="T3" fmla="*/ 0 h 363"/>
                <a:gd name="T4" fmla="*/ 10649 w 454"/>
                <a:gd name="T5" fmla="*/ 2 h 363"/>
                <a:gd name="T6" fmla="*/ 17811 w 454"/>
                <a:gd name="T7" fmla="*/ 2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720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71" name="AutoShape 108"/>
            <p:cNvSpPr>
              <a:spLocks noChangeArrowheads="1"/>
            </p:cNvSpPr>
            <p:nvPr/>
          </p:nvSpPr>
          <p:spPr bwMode="auto">
            <a:xfrm>
              <a:off x="3776" y="709"/>
              <a:ext cx="1644" cy="53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7200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通れる かいさつは</a:t>
              </a:r>
            </a:p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どこかな？</a:t>
              </a:r>
            </a:p>
          </p:txBody>
        </p:sp>
        <p:sp>
          <p:nvSpPr>
            <p:cNvPr id="14372" name="Text Box 112"/>
            <p:cNvSpPr txBox="1">
              <a:spLocks noChangeArrowheads="1"/>
            </p:cNvSpPr>
            <p:nvPr/>
          </p:nvSpPr>
          <p:spPr bwMode="auto">
            <a:xfrm>
              <a:off x="3916" y="693"/>
              <a:ext cx="3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とお</a:t>
              </a:r>
            </a:p>
          </p:txBody>
        </p:sp>
      </p:grpSp>
      <p:grpSp>
        <p:nvGrpSpPr>
          <p:cNvPr id="5238" name="Group 118"/>
          <p:cNvGrpSpPr>
            <a:grpSpLocks/>
          </p:cNvGrpSpPr>
          <p:nvPr/>
        </p:nvGrpSpPr>
        <p:grpSpPr bwMode="auto">
          <a:xfrm>
            <a:off x="7092950" y="4702175"/>
            <a:ext cx="1800225" cy="1619250"/>
            <a:chOff x="4468" y="3136"/>
            <a:chExt cx="1134" cy="10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67" name="Freeform 114"/>
            <p:cNvSpPr>
              <a:spLocks/>
            </p:cNvSpPr>
            <p:nvPr/>
          </p:nvSpPr>
          <p:spPr bwMode="auto">
            <a:xfrm rot="5973212">
              <a:off x="4592" y="3202"/>
              <a:ext cx="452" cy="319"/>
            </a:xfrm>
            <a:custGeom>
              <a:avLst/>
              <a:gdLst>
                <a:gd name="T0" fmla="*/ 406 w 454"/>
                <a:gd name="T1" fmla="*/ 14 h 363"/>
                <a:gd name="T2" fmla="*/ 0 w 454"/>
                <a:gd name="T3" fmla="*/ 0 h 363"/>
                <a:gd name="T4" fmla="*/ 248 w 454"/>
                <a:gd name="T5" fmla="*/ 16 h 363"/>
                <a:gd name="T6" fmla="*/ 406 w 454"/>
                <a:gd name="T7" fmla="*/ 14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68" name="AutoShape 110"/>
            <p:cNvSpPr>
              <a:spLocks noChangeArrowheads="1"/>
            </p:cNvSpPr>
            <p:nvPr/>
          </p:nvSpPr>
          <p:spPr bwMode="auto">
            <a:xfrm>
              <a:off x="4468" y="3294"/>
              <a:ext cx="1134" cy="862"/>
            </a:xfrm>
            <a:prstGeom prst="roundRect">
              <a:avLst>
                <a:gd name="adj" fmla="val 11824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36000" anchor="b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青とみどりの</a:t>
              </a:r>
              <a:endParaRPr lang="en-US" altLang="ja-JP" sz="18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かいさつが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通れるよ！</a:t>
              </a:r>
            </a:p>
          </p:txBody>
        </p:sp>
        <p:sp>
          <p:nvSpPr>
            <p:cNvPr id="14369" name="Text Box 113"/>
            <p:cNvSpPr txBox="1">
              <a:spLocks noChangeArrowheads="1"/>
            </p:cNvSpPr>
            <p:nvPr/>
          </p:nvSpPr>
          <p:spPr bwMode="auto">
            <a:xfrm>
              <a:off x="4575" y="3853"/>
              <a:ext cx="34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 とお</a:t>
              </a:r>
            </a:p>
          </p:txBody>
        </p:sp>
      </p:grpSp>
      <p:pic>
        <p:nvPicPr>
          <p:cNvPr id="18446" name="Picture 50" descr="\\Ls-xl041\公共交通推進課\④せんだいスマート・アクセス30分\④せんだいスマート\☆④小学生ＭＭ（バス乗車体験等）\H26小学生MM\模擬運賃箱設計図\新券売機写真\改札口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3449638"/>
            <a:ext cx="391001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51" descr="\\Ls-xl041\公共交通推進課\④せんだいスマート・アクセス30分\④せんだいスマート\☆④小学生ＭＭ（バス乗車体験等）\H26小学生MM\模擬運賃箱設計図\新券売機写真\改札口(青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25" y="4437063"/>
            <a:ext cx="10683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52" descr="\\Ls-xl041\公共交通推進課\④せんだいスマート・アクセス30分\④せんだいスマート\☆④小学生ＭＭ（バス乗車体験等）\H26小学生MM\模擬運賃箱設計図\新券売機写真\改札口(緑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950" y="4437063"/>
            <a:ext cx="1025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46" descr="\\Ls-xl041\公共交通推進課\④せんだいスマート・アクセス30分\④せんだいスマート\☆④小学生ＭＭ（バス乗車体験等）\H26小学生MM\模擬運賃箱設計図\新券売機写真\改札口（赤青緑）挿入用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8" y="2459038"/>
            <a:ext cx="43275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46" name="Group 126"/>
          <p:cNvGrpSpPr>
            <a:grpSpLocks/>
          </p:cNvGrpSpPr>
          <p:nvPr/>
        </p:nvGrpSpPr>
        <p:grpSpPr bwMode="auto">
          <a:xfrm>
            <a:off x="5445125" y="3333750"/>
            <a:ext cx="2792413" cy="379413"/>
            <a:chOff x="3940" y="2111"/>
            <a:chExt cx="1498" cy="239"/>
          </a:xfrm>
        </p:grpSpPr>
        <p:sp>
          <p:nvSpPr>
            <p:cNvPr id="18454" name="Oval 34"/>
            <p:cNvSpPr>
              <a:spLocks noChangeArrowheads="1"/>
            </p:cNvSpPr>
            <p:nvPr/>
          </p:nvSpPr>
          <p:spPr bwMode="auto">
            <a:xfrm>
              <a:off x="4599" y="2111"/>
              <a:ext cx="227" cy="22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455" name="Oval 35"/>
            <p:cNvSpPr>
              <a:spLocks noChangeArrowheads="1"/>
            </p:cNvSpPr>
            <p:nvPr/>
          </p:nvSpPr>
          <p:spPr bwMode="auto">
            <a:xfrm>
              <a:off x="3940" y="2123"/>
              <a:ext cx="227" cy="22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8456" name="Group 40"/>
            <p:cNvGrpSpPr>
              <a:grpSpLocks/>
            </p:cNvGrpSpPr>
            <p:nvPr/>
          </p:nvGrpSpPr>
          <p:grpSpPr bwMode="auto">
            <a:xfrm>
              <a:off x="5211" y="2123"/>
              <a:ext cx="227" cy="227"/>
              <a:chOff x="1202" y="3521"/>
              <a:chExt cx="227" cy="227"/>
            </a:xfrm>
          </p:grpSpPr>
          <p:sp>
            <p:nvSpPr>
              <p:cNvPr id="18457" name="Line 41"/>
              <p:cNvSpPr>
                <a:spLocks noChangeShapeType="1"/>
              </p:cNvSpPr>
              <p:nvPr/>
            </p:nvSpPr>
            <p:spPr bwMode="auto">
              <a:xfrm>
                <a:off x="1202" y="3521"/>
                <a:ext cx="227" cy="227"/>
              </a:xfrm>
              <a:prstGeom prst="line">
                <a:avLst/>
              </a:prstGeom>
              <a:noFill/>
              <a:ln w="889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58" name="Line 42"/>
              <p:cNvSpPr>
                <a:spLocks noChangeShapeType="1"/>
              </p:cNvSpPr>
              <p:nvPr/>
            </p:nvSpPr>
            <p:spPr bwMode="auto">
              <a:xfrm flipV="1">
                <a:off x="1202" y="3521"/>
                <a:ext cx="227" cy="227"/>
              </a:xfrm>
              <a:prstGeom prst="line">
                <a:avLst/>
              </a:prstGeom>
              <a:noFill/>
              <a:ln w="889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438" y="4021138"/>
            <a:ext cx="873125" cy="102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038" y="5778500"/>
            <a:ext cx="833437" cy="89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43" name="Group 123"/>
          <p:cNvGrpSpPr>
            <a:grpSpLocks/>
          </p:cNvGrpSpPr>
          <p:nvPr/>
        </p:nvGrpSpPr>
        <p:grpSpPr bwMode="auto">
          <a:xfrm>
            <a:off x="1162050" y="1825625"/>
            <a:ext cx="3730626" cy="1066800"/>
            <a:chOff x="552" y="1162"/>
            <a:chExt cx="2350" cy="6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58" name="Freeform 105"/>
            <p:cNvSpPr>
              <a:spLocks/>
            </p:cNvSpPr>
            <p:nvPr/>
          </p:nvSpPr>
          <p:spPr bwMode="auto">
            <a:xfrm rot="18304237">
              <a:off x="411" y="1340"/>
              <a:ext cx="635" cy="353"/>
            </a:xfrm>
            <a:custGeom>
              <a:avLst/>
              <a:gdLst>
                <a:gd name="T0" fmla="*/ 1426512 w 454"/>
                <a:gd name="T1" fmla="*/ 3566 h 363"/>
                <a:gd name="T2" fmla="*/ 0 w 454"/>
                <a:gd name="T3" fmla="*/ 0 h 363"/>
                <a:gd name="T4" fmla="*/ 852876 w 454"/>
                <a:gd name="T5" fmla="*/ 4093 h 363"/>
                <a:gd name="T6" fmla="*/ 1426512 w 454"/>
                <a:gd name="T7" fmla="*/ 3566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59" name="AutoShape 78"/>
            <p:cNvSpPr>
              <a:spLocks noChangeArrowheads="1"/>
            </p:cNvSpPr>
            <p:nvPr/>
          </p:nvSpPr>
          <p:spPr bwMode="auto">
            <a:xfrm>
              <a:off x="612" y="1162"/>
              <a:ext cx="2290" cy="57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72000" anchor="b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かいさつは、きっぷを きかいに 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入れて かくにんする ところだよ</a:t>
              </a:r>
              <a:endParaRPr lang="ja-JP" altLang="en-US" sz="1800" b="1" dirty="0" smtClean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4361" name="Text Box 104"/>
            <p:cNvSpPr txBox="1">
              <a:spLocks noChangeArrowheads="1"/>
            </p:cNvSpPr>
            <p:nvPr/>
          </p:nvSpPr>
          <p:spPr bwMode="auto">
            <a:xfrm>
              <a:off x="647" y="1379"/>
              <a:ext cx="22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</a:p>
          </p:txBody>
        </p:sp>
      </p:grpSp>
      <p:sp>
        <p:nvSpPr>
          <p:cNvPr id="42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46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7165431" y="5049837"/>
            <a:ext cx="19986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あお</a:t>
            </a:r>
            <a:endParaRPr lang="ja-JP" altLang="en-US" sz="1000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397" y="2394857"/>
            <a:ext cx="3488189" cy="4367893"/>
          </a:xfrm>
          <a:prstGeom prst="rect">
            <a:avLst/>
          </a:prstGeom>
        </p:spPr>
      </p:pic>
      <p:sp>
        <p:nvSpPr>
          <p:cNvPr id="34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36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138" y="915988"/>
            <a:ext cx="1090612" cy="1479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CA1E8E22-1EE1-468E-886A-E9FB0CA78DEC}" type="slidenum">
              <a:rPr lang="ja-JP" altLang="en-US" sz="1600" b="1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en-US" altLang="ja-JP" sz="1600" b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258763" y="4916488"/>
            <a:ext cx="1873250" cy="1846262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7377" name="Oval 33"/>
          <p:cNvSpPr>
            <a:spLocks noChangeArrowheads="1"/>
          </p:cNvSpPr>
          <p:nvPr/>
        </p:nvSpPr>
        <p:spPr bwMode="auto">
          <a:xfrm>
            <a:off x="7308850" y="3109913"/>
            <a:ext cx="1690688" cy="108585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きっぷは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わすれずに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とろう</a:t>
            </a:r>
            <a:endParaRPr lang="ja-JP" altLang="en-US" sz="2000" b="1" smtClean="0">
              <a:latin typeface="Arial" charset="0"/>
              <a:ea typeface="ＭＳ ゴシック" pitchFamily="49" charset="-128"/>
            </a:endParaRPr>
          </a:p>
        </p:txBody>
      </p:sp>
      <p:grpSp>
        <p:nvGrpSpPr>
          <p:cNvPr id="57421" name="Group 77"/>
          <p:cNvGrpSpPr>
            <a:grpSpLocks/>
          </p:cNvGrpSpPr>
          <p:nvPr/>
        </p:nvGrpSpPr>
        <p:grpSpPr bwMode="auto">
          <a:xfrm>
            <a:off x="2524841" y="3898900"/>
            <a:ext cx="4637087" cy="2790824"/>
            <a:chOff x="1591" y="2280"/>
            <a:chExt cx="2921" cy="1758"/>
          </a:xfrm>
        </p:grpSpPr>
        <p:sp>
          <p:nvSpPr>
            <p:cNvPr id="19482" name="Rectangle 14"/>
            <p:cNvSpPr>
              <a:spLocks noChangeArrowheads="1"/>
            </p:cNvSpPr>
            <p:nvPr/>
          </p:nvSpPr>
          <p:spPr bwMode="auto">
            <a:xfrm>
              <a:off x="1591" y="2280"/>
              <a:ext cx="347" cy="308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83" name="Line 15"/>
            <p:cNvSpPr>
              <a:spLocks noChangeShapeType="1"/>
            </p:cNvSpPr>
            <p:nvPr/>
          </p:nvSpPr>
          <p:spPr bwMode="auto">
            <a:xfrm>
              <a:off x="1938" y="2551"/>
              <a:ext cx="1168" cy="7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9484" name="Picture 1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35" y="2872"/>
              <a:ext cx="1677" cy="11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5" name="Oval 45"/>
            <p:cNvSpPr>
              <a:spLocks noChangeArrowheads="1"/>
            </p:cNvSpPr>
            <p:nvPr/>
          </p:nvSpPr>
          <p:spPr bwMode="auto">
            <a:xfrm>
              <a:off x="2871" y="3811"/>
              <a:ext cx="246" cy="22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3200" rIns="54000" bIns="82800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2000" b="1">
                  <a:solidFill>
                    <a:schemeClr val="hlink"/>
                  </a:solidFill>
                  <a:latin typeface="ＭＳ ゴシック" pitchFamily="49" charset="-128"/>
                  <a:ea typeface="ＭＳ ゴシック" pitchFamily="49" charset="-128"/>
                </a:rPr>
                <a:t>１</a:t>
              </a:r>
            </a:p>
          </p:txBody>
        </p:sp>
      </p:grpSp>
      <p:grpSp>
        <p:nvGrpSpPr>
          <p:cNvPr id="57423" name="Group 79"/>
          <p:cNvGrpSpPr>
            <a:grpSpLocks/>
          </p:cNvGrpSpPr>
          <p:nvPr/>
        </p:nvGrpSpPr>
        <p:grpSpPr bwMode="auto">
          <a:xfrm>
            <a:off x="1508840" y="2678907"/>
            <a:ext cx="5653088" cy="1771650"/>
            <a:chOff x="952" y="1671"/>
            <a:chExt cx="3561" cy="1116"/>
          </a:xfrm>
        </p:grpSpPr>
        <p:sp>
          <p:nvSpPr>
            <p:cNvPr id="19478" name="Rectangle 28"/>
            <p:cNvSpPr>
              <a:spLocks noChangeArrowheads="1"/>
            </p:cNvSpPr>
            <p:nvPr/>
          </p:nvSpPr>
          <p:spPr bwMode="auto">
            <a:xfrm>
              <a:off x="952" y="1727"/>
              <a:ext cx="272" cy="2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79" name="Line 29"/>
            <p:cNvSpPr>
              <a:spLocks noChangeShapeType="1"/>
            </p:cNvSpPr>
            <p:nvPr/>
          </p:nvSpPr>
          <p:spPr bwMode="auto">
            <a:xfrm>
              <a:off x="1224" y="1825"/>
              <a:ext cx="2069" cy="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9480" name="Picture 1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35" y="1671"/>
              <a:ext cx="1678" cy="11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1" name="Oval 46"/>
            <p:cNvSpPr>
              <a:spLocks noChangeArrowheads="1"/>
            </p:cNvSpPr>
            <p:nvPr/>
          </p:nvSpPr>
          <p:spPr bwMode="auto">
            <a:xfrm>
              <a:off x="2862" y="2415"/>
              <a:ext cx="246" cy="22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3200" rIns="54000" bIns="82800" anchor="ctr" anchorCtr="1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2000" b="1" dirty="0">
                  <a:solidFill>
                    <a:schemeClr val="hlink"/>
                  </a:solidFill>
                  <a:latin typeface="ＭＳ ゴシック" pitchFamily="49" charset="-128"/>
                  <a:ea typeface="ＭＳ ゴシック" pitchFamily="49" charset="-128"/>
                </a:rPr>
                <a:t>２</a:t>
              </a:r>
            </a:p>
          </p:txBody>
        </p:sp>
      </p:grpSp>
      <p:sp>
        <p:nvSpPr>
          <p:cNvPr id="2" name="正方形/長方形 3"/>
          <p:cNvSpPr/>
          <p:nvPr/>
        </p:nvSpPr>
        <p:spPr>
          <a:xfrm>
            <a:off x="323850" y="4916488"/>
            <a:ext cx="280828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ＭＳ ゴシック" pitchFamily="49" charset="-128"/>
              </a:rPr>
              <a:t>きっぷの 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itchFamily="49" charset="-128"/>
              </a:rPr>
              <a:t>おもて</a:t>
            </a:r>
            <a:endParaRPr lang="ja-JP" altLang="en-US" sz="2400" b="1" dirty="0">
              <a:solidFill>
                <a:schemeClr val="bg1"/>
              </a:solidFill>
              <a:latin typeface="ＭＳ ゴシック" pitchFamily="49" charset="-128"/>
            </a:endParaRPr>
          </a:p>
        </p:txBody>
      </p:sp>
      <p:grpSp>
        <p:nvGrpSpPr>
          <p:cNvPr id="57420" name="Group 76"/>
          <p:cNvGrpSpPr>
            <a:grpSpLocks/>
          </p:cNvGrpSpPr>
          <p:nvPr/>
        </p:nvGrpSpPr>
        <p:grpSpPr bwMode="auto">
          <a:xfrm>
            <a:off x="5803900" y="1087438"/>
            <a:ext cx="3087688" cy="1079500"/>
            <a:chOff x="3656" y="685"/>
            <a:chExt cx="1945" cy="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384" name="Freeform 58"/>
            <p:cNvSpPr>
              <a:spLocks/>
            </p:cNvSpPr>
            <p:nvPr/>
          </p:nvSpPr>
          <p:spPr bwMode="auto">
            <a:xfrm rot="-3137756">
              <a:off x="3548" y="793"/>
              <a:ext cx="680" cy="464"/>
            </a:xfrm>
            <a:custGeom>
              <a:avLst/>
              <a:gdLst>
                <a:gd name="T0" fmla="*/ 4928024 w 454"/>
                <a:gd name="T1" fmla="*/ 89776 h 363"/>
                <a:gd name="T2" fmla="*/ 0 w 454"/>
                <a:gd name="T3" fmla="*/ 0 h 363"/>
                <a:gd name="T4" fmla="*/ 2950006 w 454"/>
                <a:gd name="T5" fmla="*/ 102819 h 363"/>
                <a:gd name="T6" fmla="*/ 4928024 w 454"/>
                <a:gd name="T7" fmla="*/ 89776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85" name="AutoShape 59"/>
            <p:cNvSpPr>
              <a:spLocks noChangeArrowheads="1"/>
            </p:cNvSpPr>
            <p:nvPr/>
          </p:nvSpPr>
          <p:spPr bwMode="auto">
            <a:xfrm>
              <a:off x="3696" y="709"/>
              <a:ext cx="1905" cy="589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3600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きかいに きっぷを 入れて 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かいさつを 通りましょう！</a:t>
              </a:r>
            </a:p>
          </p:txBody>
        </p:sp>
        <p:sp>
          <p:nvSpPr>
            <p:cNvPr id="15386" name="Text Box 60"/>
            <p:cNvSpPr txBox="1">
              <a:spLocks noChangeArrowheads="1"/>
            </p:cNvSpPr>
            <p:nvPr/>
          </p:nvSpPr>
          <p:spPr bwMode="auto">
            <a:xfrm>
              <a:off x="5029" y="689"/>
              <a:ext cx="3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</a:p>
          </p:txBody>
        </p:sp>
        <p:sp>
          <p:nvSpPr>
            <p:cNvPr id="15387" name="Text Box 63"/>
            <p:cNvSpPr txBox="1">
              <a:spLocks noChangeArrowheads="1"/>
            </p:cNvSpPr>
            <p:nvPr/>
          </p:nvSpPr>
          <p:spPr bwMode="auto">
            <a:xfrm>
              <a:off x="4482" y="933"/>
              <a:ext cx="44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とお</a:t>
              </a:r>
            </a:p>
          </p:txBody>
        </p:sp>
      </p:grpSp>
      <p:sp>
        <p:nvSpPr>
          <p:cNvPr id="15382" name="Oval 18"/>
          <p:cNvSpPr>
            <a:spLocks noChangeArrowheads="1"/>
          </p:cNvSpPr>
          <p:nvPr/>
        </p:nvSpPr>
        <p:spPr bwMode="auto">
          <a:xfrm>
            <a:off x="7308850" y="5400675"/>
            <a:ext cx="1655763" cy="11811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spc="-90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お</a:t>
            </a:r>
            <a:r>
              <a:rPr lang="ja-JP" altLang="en-US" sz="2000" b="1" spc="-200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も</a:t>
            </a:r>
            <a:r>
              <a:rPr lang="ja-JP" altLang="en-US" sz="2000" b="1" spc="-90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て</a:t>
            </a:r>
            <a:r>
              <a:rPr lang="ja-JP" altLang="en-US" sz="2000" b="1" spc="-200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にして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入れてね！</a:t>
            </a:r>
            <a:endParaRPr lang="ja-JP" altLang="en-US" sz="2000" b="1" dirty="0" smtClean="0">
              <a:latin typeface="Arial" charset="0"/>
              <a:ea typeface="ＭＳ ゴシック" pitchFamily="49" charset="-128"/>
            </a:endParaRPr>
          </a:p>
        </p:txBody>
      </p:sp>
      <p:sp>
        <p:nvSpPr>
          <p:cNvPr id="19471" name="Text Box 67"/>
          <p:cNvSpPr txBox="1">
            <a:spLocks noChangeArrowheads="1"/>
          </p:cNvSpPr>
          <p:nvPr/>
        </p:nvSpPr>
        <p:spPr bwMode="auto">
          <a:xfrm>
            <a:off x="7473950" y="5910263"/>
            <a:ext cx="3603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90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い</a:t>
            </a:r>
          </a:p>
        </p:txBody>
      </p:sp>
      <p:sp>
        <p:nvSpPr>
          <p:cNvPr id="19474" name="コンテンツ プレースホルダ 2"/>
          <p:cNvSpPr>
            <a:spLocks/>
          </p:cNvSpPr>
          <p:nvPr/>
        </p:nvSpPr>
        <p:spPr bwMode="auto">
          <a:xfrm>
            <a:off x="65222" y="1252539"/>
            <a:ext cx="48085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buClrTx/>
              <a:buSzTx/>
              <a:buFont typeface="Arial" charset="0"/>
              <a:buNone/>
            </a:pP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②かいさつの 通り方</a:t>
            </a:r>
            <a:endParaRPr lang="en-US" altLang="ja-JP" b="1" dirty="0" smtClean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unded Mgen+ 1c black" pitchFamily="50" charset="-128"/>
              <a:ea typeface="Rounded Mgen+ 1c black" pitchFamily="50" charset="-128"/>
            </a:endParaRPr>
          </a:p>
          <a:p>
            <a:pPr eaLnBrk="1" hangingPunct="1">
              <a:buClrTx/>
              <a:buSzTx/>
              <a:buFont typeface="Arial" charset="0"/>
              <a:buNone/>
            </a:pP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（きっぷをつかうとき） </a:t>
            </a:r>
            <a:endParaRPr lang="en-US" altLang="ja-JP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unded Mgen+ 1c black" pitchFamily="50" charset="-128"/>
              <a:ea typeface="Rounded Mgen+ 1c black" pitchFamily="50" charset="-128"/>
            </a:endParaRPr>
          </a:p>
        </p:txBody>
      </p:sp>
      <p:sp>
        <p:nvSpPr>
          <p:cNvPr id="19475" name="テキスト ボックス 8"/>
          <p:cNvSpPr txBox="1">
            <a:spLocks noChangeArrowheads="1"/>
          </p:cNvSpPr>
          <p:nvPr/>
        </p:nvSpPr>
        <p:spPr bwMode="auto">
          <a:xfrm>
            <a:off x="2655869" y="1018678"/>
            <a:ext cx="17121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とお</a:t>
            </a:r>
            <a:r>
              <a:rPr lang="ja-JP" altLang="en-US" sz="14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 かた</a:t>
            </a:r>
            <a:endParaRPr lang="ja-JP" altLang="en-US" sz="1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463" y="2095500"/>
            <a:ext cx="973137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248" y="4344988"/>
            <a:ext cx="1012825" cy="1289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7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7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7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7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7" grpId="0" animBg="1"/>
      <p:bldP spid="153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0" name="Picture 1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679755" y="3246718"/>
            <a:ext cx="4426744" cy="24650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"/>
          <a:stretch/>
        </p:blipFill>
        <p:spPr>
          <a:xfrm>
            <a:off x="730739" y="2394857"/>
            <a:ext cx="3488189" cy="4409666"/>
          </a:xfrm>
          <a:prstGeom prst="rect">
            <a:avLst/>
          </a:prstGeom>
        </p:spPr>
      </p:pic>
      <p:sp>
        <p:nvSpPr>
          <p:cNvPr id="34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36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950" y="817994"/>
            <a:ext cx="963623" cy="1307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CA1E8E22-1EE1-468E-886A-E9FB0CA78DEC}" type="slidenum">
              <a:rPr lang="ja-JP" altLang="en-US" sz="1600" b="1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en-US" altLang="ja-JP" sz="1600" b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7377" name="Oval 33"/>
          <p:cNvSpPr>
            <a:spLocks noChangeArrowheads="1"/>
          </p:cNvSpPr>
          <p:nvPr/>
        </p:nvSpPr>
        <p:spPr bwMode="auto">
          <a:xfrm>
            <a:off x="7230271" y="3154361"/>
            <a:ext cx="1870186" cy="175146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IC</a:t>
            </a:r>
            <a:r>
              <a:rPr lang="ja-JP" altLang="en-US" sz="16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カードに</a:t>
            </a:r>
            <a:endParaRPr lang="en-US" altLang="ja-JP" sz="1600" b="1" dirty="0" smtClean="0">
              <a:solidFill>
                <a:schemeClr val="bg1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800" b="1" dirty="0">
              <a:solidFill>
                <a:schemeClr val="bg1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16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入っているお金が</a:t>
            </a:r>
            <a:endParaRPr lang="en-US" altLang="ja-JP" sz="1600" b="1" dirty="0" smtClean="0">
              <a:solidFill>
                <a:schemeClr val="bg1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800" b="1" dirty="0" smtClean="0">
              <a:solidFill>
                <a:schemeClr val="bg1"/>
              </a:solidFill>
              <a:latin typeface="Arial" charset="0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1600" b="1" dirty="0" err="1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ひょう</a:t>
            </a:r>
            <a:r>
              <a:rPr lang="ja-JP" altLang="en-US" sz="1600" b="1" dirty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じ</a:t>
            </a:r>
            <a:r>
              <a:rPr lang="ja-JP" altLang="en-US" sz="16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されるよ</a:t>
            </a:r>
          </a:p>
        </p:txBody>
      </p:sp>
      <p:grpSp>
        <p:nvGrpSpPr>
          <p:cNvPr id="57421" name="Group 77"/>
          <p:cNvGrpSpPr>
            <a:grpSpLocks/>
          </p:cNvGrpSpPr>
          <p:nvPr/>
        </p:nvGrpSpPr>
        <p:grpSpPr bwMode="auto">
          <a:xfrm>
            <a:off x="2199403" y="3330575"/>
            <a:ext cx="3124201" cy="2260599"/>
            <a:chOff x="1386" y="1922"/>
            <a:chExt cx="1968" cy="1424"/>
          </a:xfrm>
        </p:grpSpPr>
        <p:sp>
          <p:nvSpPr>
            <p:cNvPr id="19482" name="Rectangle 14"/>
            <p:cNvSpPr>
              <a:spLocks noChangeArrowheads="1"/>
            </p:cNvSpPr>
            <p:nvPr/>
          </p:nvSpPr>
          <p:spPr bwMode="auto">
            <a:xfrm>
              <a:off x="1386" y="1922"/>
              <a:ext cx="347" cy="308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83" name="Line 15"/>
            <p:cNvSpPr>
              <a:spLocks noChangeShapeType="1"/>
            </p:cNvSpPr>
            <p:nvPr/>
          </p:nvSpPr>
          <p:spPr bwMode="auto">
            <a:xfrm>
              <a:off x="1743" y="2186"/>
              <a:ext cx="1611" cy="11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7420" name="Group 76"/>
          <p:cNvGrpSpPr>
            <a:grpSpLocks/>
          </p:cNvGrpSpPr>
          <p:nvPr/>
        </p:nvGrpSpPr>
        <p:grpSpPr bwMode="auto">
          <a:xfrm>
            <a:off x="5416552" y="833438"/>
            <a:ext cx="3592514" cy="1149350"/>
            <a:chOff x="3412" y="525"/>
            <a:chExt cx="2263" cy="7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384" name="Freeform 58"/>
            <p:cNvSpPr>
              <a:spLocks/>
            </p:cNvSpPr>
            <p:nvPr/>
          </p:nvSpPr>
          <p:spPr bwMode="auto">
            <a:xfrm rot="18462244">
              <a:off x="3308" y="677"/>
              <a:ext cx="680" cy="464"/>
            </a:xfrm>
            <a:custGeom>
              <a:avLst/>
              <a:gdLst>
                <a:gd name="T0" fmla="*/ 4928024 w 454"/>
                <a:gd name="T1" fmla="*/ 89776 h 363"/>
                <a:gd name="T2" fmla="*/ 0 w 454"/>
                <a:gd name="T3" fmla="*/ 0 h 363"/>
                <a:gd name="T4" fmla="*/ 2950006 w 454"/>
                <a:gd name="T5" fmla="*/ 102819 h 363"/>
                <a:gd name="T6" fmla="*/ 4928024 w 454"/>
                <a:gd name="T7" fmla="*/ 89776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85" name="AutoShape 59"/>
            <p:cNvSpPr>
              <a:spLocks noChangeArrowheads="1"/>
            </p:cNvSpPr>
            <p:nvPr/>
          </p:nvSpPr>
          <p:spPr bwMode="auto">
            <a:xfrm>
              <a:off x="3412" y="525"/>
              <a:ext cx="2263" cy="589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3600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きかいに </a:t>
              </a:r>
              <a:r>
                <a:rPr lang="en-US" altLang="ja-JP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IC</a:t>
              </a: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カードをタッチして 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かいさつを 通りましょう！</a:t>
              </a:r>
            </a:p>
          </p:txBody>
        </p:sp>
        <p:sp>
          <p:nvSpPr>
            <p:cNvPr id="15387" name="Text Box 63"/>
            <p:cNvSpPr txBox="1">
              <a:spLocks noChangeArrowheads="1"/>
            </p:cNvSpPr>
            <p:nvPr/>
          </p:nvSpPr>
          <p:spPr bwMode="auto">
            <a:xfrm>
              <a:off x="4374" y="742"/>
              <a:ext cx="44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とお</a:t>
              </a:r>
            </a:p>
          </p:txBody>
        </p:sp>
      </p:grpSp>
      <p:sp>
        <p:nvSpPr>
          <p:cNvPr id="19471" name="Text Box 67"/>
          <p:cNvSpPr txBox="1">
            <a:spLocks noChangeArrowheads="1"/>
          </p:cNvSpPr>
          <p:nvPr/>
        </p:nvSpPr>
        <p:spPr bwMode="auto">
          <a:xfrm>
            <a:off x="7473950" y="5910263"/>
            <a:ext cx="3603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90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い</a:t>
            </a:r>
          </a:p>
        </p:txBody>
      </p:sp>
      <p:sp>
        <p:nvSpPr>
          <p:cNvPr id="19474" name="コンテンツ プレースホルダ 2"/>
          <p:cNvSpPr>
            <a:spLocks/>
          </p:cNvSpPr>
          <p:nvPr/>
        </p:nvSpPr>
        <p:spPr bwMode="auto">
          <a:xfrm>
            <a:off x="166936" y="1176769"/>
            <a:ext cx="48085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buClrTx/>
              <a:buSzTx/>
              <a:buFont typeface="Arial" charset="0"/>
              <a:buNone/>
            </a:pP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②かいさつの 通り方</a:t>
            </a:r>
            <a:endParaRPr lang="en-US" altLang="ja-JP" b="1" dirty="0" smtClean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unded Mgen+ 1c black" pitchFamily="50" charset="-128"/>
              <a:ea typeface="Rounded Mgen+ 1c black" pitchFamily="50" charset="-128"/>
            </a:endParaRPr>
          </a:p>
          <a:p>
            <a:pPr eaLnBrk="1" hangingPunct="1">
              <a:buClrTx/>
              <a:buSzTx/>
              <a:buFont typeface="Arial" charset="0"/>
              <a:buNone/>
            </a:pP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（</a:t>
            </a:r>
            <a:r>
              <a:rPr lang="en-US" altLang="ja-JP" b="1" dirty="0" err="1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icsca</a:t>
            </a: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をつかうとき） </a:t>
            </a:r>
            <a:endParaRPr lang="en-US" altLang="ja-JP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unded Mgen+ 1c black" pitchFamily="50" charset="-128"/>
              <a:ea typeface="Rounded Mgen+ 1c black" pitchFamily="50" charset="-128"/>
            </a:endParaRPr>
          </a:p>
        </p:txBody>
      </p:sp>
      <p:sp>
        <p:nvSpPr>
          <p:cNvPr id="19475" name="テキスト ボックス 8"/>
          <p:cNvSpPr txBox="1">
            <a:spLocks noChangeArrowheads="1"/>
          </p:cNvSpPr>
          <p:nvPr/>
        </p:nvSpPr>
        <p:spPr bwMode="auto">
          <a:xfrm>
            <a:off x="2614344" y="969796"/>
            <a:ext cx="17121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err="1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とお</a:t>
            </a:r>
            <a:r>
              <a:rPr lang="ja-JP" altLang="en-US" sz="14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 かた</a:t>
            </a:r>
            <a:endParaRPr lang="ja-JP" altLang="en-US" sz="1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463" y="2095500"/>
            <a:ext cx="973137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5344572" y="4189865"/>
            <a:ext cx="1068123" cy="715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5323857" y="5403228"/>
            <a:ext cx="1657514" cy="1289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6398898" y="3991428"/>
            <a:ext cx="831373" cy="416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62246" y="3711803"/>
            <a:ext cx="391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</a:rPr>
              <a:t>はい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523291" y="3725186"/>
            <a:ext cx="391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</a:rPr>
              <a:t>か</a:t>
            </a:r>
            <a:r>
              <a:rPr lang="ja-JP" altLang="en-US" sz="800" dirty="0">
                <a:solidFill>
                  <a:schemeClr val="bg1"/>
                </a:solidFill>
              </a:rPr>
              <a:t>ね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8"/>
          <p:cNvSpPr txBox="1">
            <a:spLocks noChangeArrowheads="1"/>
          </p:cNvSpPr>
          <p:nvPr/>
        </p:nvSpPr>
        <p:spPr bwMode="auto">
          <a:xfrm>
            <a:off x="487284" y="1712386"/>
            <a:ext cx="17121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いくす</a:t>
            </a:r>
            <a:r>
              <a:rPr lang="ja-JP" altLang="en-US" sz="1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か</a:t>
            </a:r>
          </a:p>
        </p:txBody>
      </p:sp>
    </p:spTree>
    <p:extLst>
      <p:ext uri="{BB962C8B-B14F-4D97-AF65-F5344CB8AC3E}">
        <p14:creationId xmlns:p14="http://schemas.microsoft.com/office/powerpoint/2010/main" val="32505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7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7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BC8B2EBE-799F-4FCA-AF64-58C17A382013}" type="slidenum">
              <a:rPr lang="ja-JP" altLang="en-US" sz="1600" b="1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en-US" altLang="ja-JP" sz="1600" b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048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31764" y="1196975"/>
            <a:ext cx="7327900" cy="7921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ja-JP" altLang="en-US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①電車</a:t>
            </a: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の まち方</a:t>
            </a:r>
            <a:r>
              <a:rPr lang="ja-JP" altLang="en-US" b="1" spc="-50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・</a:t>
            </a: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ならぶ 場</a:t>
            </a:r>
            <a:r>
              <a:rPr lang="ja-JP" altLang="en-US" b="1" spc="-400" dirty="0" err="1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し</a:t>
            </a:r>
            <a:r>
              <a:rPr lang="ja-JP" altLang="en-US" b="1" dirty="0" err="1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ょ</a:t>
            </a:r>
            <a:endParaRPr lang="ja-JP" altLang="en-US" b="1" dirty="0" smtClean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unded Mgen+ 1c black" pitchFamily="50" charset="-128"/>
              <a:ea typeface="Rounded Mgen+ 1c black" pitchFamily="50" charset="-128"/>
            </a:endParaRPr>
          </a:p>
        </p:txBody>
      </p:sp>
      <p:pic>
        <p:nvPicPr>
          <p:cNvPr id="20489" name="Picture 19" descr="IMG_6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307" y="2006601"/>
            <a:ext cx="6587866" cy="435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Oval 34"/>
          <p:cNvSpPr>
            <a:spLocks noChangeArrowheads="1"/>
          </p:cNvSpPr>
          <p:nvPr/>
        </p:nvSpPr>
        <p:spPr bwMode="auto">
          <a:xfrm>
            <a:off x="3474999" y="3838576"/>
            <a:ext cx="1800225" cy="447675"/>
          </a:xfrm>
          <a:prstGeom prst="ellipse">
            <a:avLst/>
          </a:prstGeom>
          <a:solidFill>
            <a:srgbClr val="00B050"/>
          </a:solidFill>
          <a:ln w="317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dirty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ホームさく</a:t>
            </a:r>
          </a:p>
        </p:txBody>
      </p:sp>
      <p:sp>
        <p:nvSpPr>
          <p:cNvPr id="20491" name="テキスト ボックス 8"/>
          <p:cNvSpPr txBox="1">
            <a:spLocks noChangeArrowheads="1"/>
          </p:cNvSpPr>
          <p:nvPr/>
        </p:nvSpPr>
        <p:spPr bwMode="auto">
          <a:xfrm>
            <a:off x="618966" y="1014413"/>
            <a:ext cx="145811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でんしゃ</a:t>
            </a:r>
            <a:endParaRPr lang="ja-JP" altLang="en-US" sz="1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270" name="Oval 46"/>
          <p:cNvSpPr>
            <a:spLocks noChangeArrowheads="1"/>
          </p:cNvSpPr>
          <p:nvPr/>
        </p:nvSpPr>
        <p:spPr bwMode="auto">
          <a:xfrm>
            <a:off x="150813" y="3940175"/>
            <a:ext cx="2160587" cy="115252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ホームさくに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よりかから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Arial" charset="0"/>
                <a:ea typeface="ＭＳ ゴシック" pitchFamily="49" charset="-128"/>
              </a:rPr>
              <a:t>ないでね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86"/>
          <a:stretch/>
        </p:blipFill>
        <p:spPr>
          <a:xfrm>
            <a:off x="558800" y="5203825"/>
            <a:ext cx="1316038" cy="143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459" y="3719512"/>
            <a:ext cx="1317625" cy="146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グループ化 11"/>
          <p:cNvGrpSpPr/>
          <p:nvPr/>
        </p:nvGrpSpPr>
        <p:grpSpPr>
          <a:xfrm>
            <a:off x="4205890" y="5153025"/>
            <a:ext cx="4595210" cy="1316967"/>
            <a:chOff x="4205890" y="5153025"/>
            <a:chExt cx="4595210" cy="1316967"/>
          </a:xfrm>
        </p:grpSpPr>
        <p:sp>
          <p:nvSpPr>
            <p:cNvPr id="11" name="円/楕円 10"/>
            <p:cNvSpPr/>
            <p:nvPr/>
          </p:nvSpPr>
          <p:spPr>
            <a:xfrm>
              <a:off x="5016499" y="5627686"/>
              <a:ext cx="790700" cy="411126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5354886" y="5153025"/>
              <a:ext cx="3446214" cy="1296987"/>
              <a:chOff x="5278563" y="5275263"/>
              <a:chExt cx="3446214" cy="129698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二等辺三角形 8"/>
              <p:cNvSpPr/>
              <p:nvPr/>
            </p:nvSpPr>
            <p:spPr>
              <a:xfrm rot="16740000">
                <a:off x="5535651" y="5555145"/>
                <a:ext cx="306561" cy="82073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" name="グループ化 7"/>
              <p:cNvGrpSpPr/>
              <p:nvPr/>
            </p:nvGrpSpPr>
            <p:grpSpPr>
              <a:xfrm>
                <a:off x="5788026" y="5275263"/>
                <a:ext cx="2936751" cy="1296987"/>
                <a:chOff x="5749926" y="4779963"/>
                <a:chExt cx="2936751" cy="1296987"/>
              </a:xfrm>
            </p:grpSpPr>
            <p:sp>
              <p:nvSpPr>
                <p:cNvPr id="52272" name="Oval 48"/>
                <p:cNvSpPr>
                  <a:spLocks noChangeArrowheads="1"/>
                </p:cNvSpPr>
                <p:nvPr/>
              </p:nvSpPr>
              <p:spPr bwMode="auto">
                <a:xfrm>
                  <a:off x="5749926" y="4779963"/>
                  <a:ext cx="2936751" cy="129698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60000"/>
                    <a:buFont typeface="Wingdings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9pPr>
                </a:lstStyle>
                <a:p>
                  <a:pPr algn="ctr" eaLnBrk="1" hangingPunct="1">
                    <a:lnSpc>
                      <a:spcPts val="3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2000" b="1" dirty="0" smtClean="0">
                      <a:solidFill>
                        <a:schemeClr val="bg1"/>
                      </a:solidFill>
                      <a:latin typeface="Arial" charset="0"/>
                      <a:ea typeface="ＭＳ ゴシック" pitchFamily="49" charset="-128"/>
                    </a:rPr>
                    <a:t>でこぼこが</a:t>
                  </a:r>
                  <a:r>
                    <a:rPr lang="ja-JP" altLang="en-US" sz="2000" b="1" dirty="0">
                      <a:solidFill>
                        <a:schemeClr val="bg1"/>
                      </a:solidFill>
                      <a:latin typeface="Arial" charset="0"/>
                      <a:ea typeface="ＭＳ ゴシック" pitchFamily="49" charset="-128"/>
                    </a:rPr>
                    <a:t>ある</a:t>
                  </a:r>
                  <a:endParaRPr lang="en-US" altLang="ja-JP" sz="2000" b="1" dirty="0" smtClean="0">
                    <a:solidFill>
                      <a:schemeClr val="bg1"/>
                    </a:solidFill>
                    <a:latin typeface="Arial" charset="0"/>
                    <a:ea typeface="ＭＳ ゴシック" pitchFamily="49" charset="-128"/>
                  </a:endParaRPr>
                </a:p>
                <a:p>
                  <a:pPr algn="ctr" eaLnBrk="1" hangingPunct="1">
                    <a:lnSpc>
                      <a:spcPts val="3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2000" b="1" dirty="0" smtClean="0">
                      <a:solidFill>
                        <a:schemeClr val="bg1"/>
                      </a:solidFill>
                      <a:latin typeface="Arial" charset="0"/>
                      <a:ea typeface="ＭＳ ゴシック" pitchFamily="49" charset="-128"/>
                    </a:rPr>
                    <a:t>黄色い線の内がわに</a:t>
                  </a:r>
                </a:p>
                <a:p>
                  <a:pPr algn="ctr" eaLnBrk="1" hangingPunct="1">
                    <a:lnSpc>
                      <a:spcPts val="3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2000" b="1" dirty="0" smtClean="0">
                      <a:solidFill>
                        <a:schemeClr val="bg1"/>
                      </a:solidFill>
                      <a:latin typeface="Arial" charset="0"/>
                      <a:ea typeface="ＭＳ ゴシック" pitchFamily="49" charset="-128"/>
                    </a:rPr>
                    <a:t>ならぼう</a:t>
                  </a:r>
                </a:p>
              </p:txBody>
            </p:sp>
            <p:sp>
              <p:nvSpPr>
                <p:cNvPr id="21" name="正方形/長方形 3"/>
                <p:cNvSpPr/>
                <p:nvPr/>
              </p:nvSpPr>
              <p:spPr>
                <a:xfrm>
                  <a:off x="5993767" y="5133975"/>
                  <a:ext cx="2121410" cy="2159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ja-JP" altLang="en-US" sz="1000" dirty="0" smtClean="0">
                      <a:solidFill>
                        <a:schemeClr val="bg1"/>
                      </a:solidFill>
                      <a:latin typeface="ＭＳ ゴシック" pitchFamily="49" charset="-128"/>
                    </a:rPr>
                    <a:t>き いろ　　 せん　　うち</a:t>
                  </a:r>
                  <a:endParaRPr lang="ja-JP" altLang="en-US" sz="1000" dirty="0">
                    <a:solidFill>
                      <a:schemeClr val="bg1"/>
                    </a:solidFill>
                    <a:latin typeface="ＭＳ ゴシック" pitchFamily="49" charset="-128"/>
                  </a:endParaRPr>
                </a:p>
              </p:txBody>
            </p:sp>
          </p:grpSp>
        </p:grpSp>
        <p:sp>
          <p:nvSpPr>
            <p:cNvPr id="26" name="円/楕円 25"/>
            <p:cNvSpPr/>
            <p:nvPr/>
          </p:nvSpPr>
          <p:spPr>
            <a:xfrm>
              <a:off x="4205890" y="6058866"/>
              <a:ext cx="790700" cy="411126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2729706" y="1014413"/>
            <a:ext cx="322417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かた　　　　　　　　ば</a:t>
            </a:r>
            <a:endParaRPr lang="ja-JP" altLang="en-US" sz="14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9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34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52270" grpId="0" animBg="1"/>
      <p:bldP spid="5227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3ED1DB1-E98C-4BD5-A056-37DF23C7CE87}" type="slidenum">
              <a:rPr lang="ja-JP" altLang="en-US" sz="1600" b="1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en-US" altLang="ja-JP" sz="1600" b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150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48591" y="1216025"/>
            <a:ext cx="7327900" cy="7921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ja-JP" altLang="en-US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②電車</a:t>
            </a: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の まち方</a:t>
            </a:r>
            <a:r>
              <a:rPr lang="ja-JP" altLang="en-US" b="1" spc="-50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・</a:t>
            </a: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ならぶ 場</a:t>
            </a:r>
            <a:r>
              <a:rPr lang="ja-JP" altLang="en-US" b="1" spc="-400" dirty="0" err="1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し</a:t>
            </a:r>
            <a:r>
              <a:rPr lang="ja-JP" altLang="en-US" b="1" dirty="0" err="1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ょ</a:t>
            </a:r>
            <a:endParaRPr lang="ja-JP" altLang="en-US" b="1" dirty="0" smtClean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unded Mgen+ 1c black" pitchFamily="50" charset="-128"/>
              <a:ea typeface="Rounded Mgen+ 1c black" pitchFamily="50" charset="-128"/>
            </a:endParaRPr>
          </a:p>
        </p:txBody>
      </p:sp>
      <p:pic>
        <p:nvPicPr>
          <p:cNvPr id="21508" name="Picture 2" descr="IMG_66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1814513"/>
            <a:ext cx="658971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3"/>
          <p:cNvSpPr>
            <a:spLocks noChangeArrowheads="1"/>
          </p:cNvSpPr>
          <p:nvPr/>
        </p:nvSpPr>
        <p:spPr bwMode="auto">
          <a:xfrm>
            <a:off x="2187575" y="2536825"/>
            <a:ext cx="3203575" cy="1803400"/>
          </a:xfrm>
          <a:prstGeom prst="rect">
            <a:avLst/>
          </a:prstGeom>
          <a:noFill/>
          <a:ln w="76200" cap="rnd">
            <a:solidFill>
              <a:srgbClr val="00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1511" name="テキスト ボックス 8"/>
          <p:cNvSpPr txBox="1">
            <a:spLocks noChangeArrowheads="1"/>
          </p:cNvSpPr>
          <p:nvPr/>
        </p:nvSpPr>
        <p:spPr bwMode="auto">
          <a:xfrm>
            <a:off x="623234" y="1017588"/>
            <a:ext cx="5264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でんしゃ　　　　　　　　かた                ば</a:t>
            </a:r>
            <a:endParaRPr lang="ja-JP" altLang="en-US" sz="1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284" y="2368742"/>
            <a:ext cx="2137586" cy="4286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401638" y="4391025"/>
            <a:ext cx="7150101" cy="2263775"/>
            <a:chOff x="401638" y="4391025"/>
            <a:chExt cx="7150101" cy="2263775"/>
          </a:xfrm>
        </p:grpSpPr>
        <p:grpSp>
          <p:nvGrpSpPr>
            <p:cNvPr id="6" name="グループ化 5"/>
            <p:cNvGrpSpPr>
              <a:grpSpLocks/>
            </p:cNvGrpSpPr>
            <p:nvPr/>
          </p:nvGrpSpPr>
          <p:grpSpPr bwMode="auto">
            <a:xfrm>
              <a:off x="401638" y="4391025"/>
              <a:ext cx="6583362" cy="1119188"/>
              <a:chOff x="1329531" y="4533067"/>
              <a:chExt cx="6582548" cy="1118968"/>
            </a:xfrm>
          </p:grpSpPr>
          <p:sp>
            <p:nvSpPr>
              <p:cNvPr id="21518" name="Freeform 32"/>
              <p:cNvSpPr>
                <a:spLocks/>
              </p:cNvSpPr>
              <p:nvPr/>
            </p:nvSpPr>
            <p:spPr bwMode="auto">
              <a:xfrm>
                <a:off x="1329531" y="4545758"/>
                <a:ext cx="1697743" cy="1105742"/>
              </a:xfrm>
              <a:custGeom>
                <a:avLst/>
                <a:gdLst>
                  <a:gd name="T0" fmla="*/ 0 w 660"/>
                  <a:gd name="T1" fmla="*/ 0 h 332"/>
                  <a:gd name="T2" fmla="*/ 2147483647 w 660"/>
                  <a:gd name="T3" fmla="*/ 2147483647 h 332"/>
                  <a:gd name="T4" fmla="*/ 2147483647 w 660"/>
                  <a:gd name="T5" fmla="*/ 2147483647 h 332"/>
                  <a:gd name="T6" fmla="*/ 0 w 660"/>
                  <a:gd name="T7" fmla="*/ 2147483647 h 332"/>
                  <a:gd name="T8" fmla="*/ 0 w 660"/>
                  <a:gd name="T9" fmla="*/ 0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0" h="332">
                    <a:moveTo>
                      <a:pt x="0" y="0"/>
                    </a:moveTo>
                    <a:lnTo>
                      <a:pt x="660" y="6"/>
                    </a:lnTo>
                    <a:lnTo>
                      <a:pt x="438" y="332"/>
                    </a:lnTo>
                    <a:lnTo>
                      <a:pt x="0" y="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59999"/>
                </a:schemeClr>
              </a:solidFill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9" name="Freeform 33"/>
              <p:cNvSpPr>
                <a:spLocks/>
              </p:cNvSpPr>
              <p:nvPr/>
            </p:nvSpPr>
            <p:spPr bwMode="auto">
              <a:xfrm>
                <a:off x="6325777" y="4533067"/>
                <a:ext cx="1586302" cy="1118968"/>
              </a:xfrm>
              <a:custGeom>
                <a:avLst/>
                <a:gdLst>
                  <a:gd name="T0" fmla="*/ 2147483647 w 10000"/>
                  <a:gd name="T1" fmla="*/ 2147483647 h 10076"/>
                  <a:gd name="T2" fmla="*/ 2147483647 w 10000"/>
                  <a:gd name="T3" fmla="*/ 2147483647 h 10076"/>
                  <a:gd name="T4" fmla="*/ 0 w 10000"/>
                  <a:gd name="T5" fmla="*/ 2147483647 h 10076"/>
                  <a:gd name="T6" fmla="*/ 2147483647 w 10000"/>
                  <a:gd name="T7" fmla="*/ 0 h 10076"/>
                  <a:gd name="T8" fmla="*/ 2147483647 w 10000"/>
                  <a:gd name="T9" fmla="*/ 2147483647 h 100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76">
                    <a:moveTo>
                      <a:pt x="9904" y="10032"/>
                    </a:moveTo>
                    <a:lnTo>
                      <a:pt x="6044" y="10076"/>
                    </a:lnTo>
                    <a:lnTo>
                      <a:pt x="0" y="76"/>
                    </a:lnTo>
                    <a:lnTo>
                      <a:pt x="10000" y="0"/>
                    </a:lnTo>
                    <a:cubicBezTo>
                      <a:pt x="9984" y="3436"/>
                      <a:pt x="9919" y="6596"/>
                      <a:pt x="9904" y="10032"/>
                    </a:cubicBezTo>
                    <a:close/>
                  </a:path>
                </a:pathLst>
              </a:custGeom>
              <a:solidFill>
                <a:schemeClr val="accent1">
                  <a:alpha val="59999"/>
                </a:schemeClr>
              </a:solidFill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1363664" y="5362765"/>
              <a:ext cx="6188075" cy="1292035"/>
              <a:chOff x="693738" y="5362765"/>
              <a:chExt cx="6188075" cy="1292035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693738" y="5394515"/>
                <a:ext cx="6188075" cy="1260285"/>
                <a:chOff x="693738" y="5394515"/>
                <a:chExt cx="6188075" cy="126028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512" name="Freeform 44"/>
                <p:cNvSpPr>
                  <a:spLocks/>
                </p:cNvSpPr>
                <p:nvPr/>
              </p:nvSpPr>
              <p:spPr bwMode="auto">
                <a:xfrm rot="6540540">
                  <a:off x="5940425" y="5688013"/>
                  <a:ext cx="1146175" cy="736600"/>
                </a:xfrm>
                <a:custGeom>
                  <a:avLst/>
                  <a:gdLst>
                    <a:gd name="T0" fmla="*/ 2147483647 w 454"/>
                    <a:gd name="T1" fmla="*/ 2147483647 h 363"/>
                    <a:gd name="T2" fmla="*/ 0 w 454"/>
                    <a:gd name="T3" fmla="*/ 0 h 363"/>
                    <a:gd name="T4" fmla="*/ 2147483647 w 454"/>
                    <a:gd name="T5" fmla="*/ 2147483647 h 363"/>
                    <a:gd name="T6" fmla="*/ 2147483647 w 454"/>
                    <a:gd name="T7" fmla="*/ 2147483647 h 36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4" h="363">
                      <a:moveTo>
                        <a:pt x="454" y="317"/>
                      </a:moveTo>
                      <a:lnTo>
                        <a:pt x="0" y="0"/>
                      </a:lnTo>
                      <a:lnTo>
                        <a:pt x="272" y="363"/>
                      </a:lnTo>
                      <a:lnTo>
                        <a:pt x="454" y="317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91" name="AutoShape 42"/>
                <p:cNvSpPr>
                  <a:spLocks noChangeArrowheads="1"/>
                </p:cNvSpPr>
                <p:nvPr/>
              </p:nvSpPr>
              <p:spPr bwMode="auto">
                <a:xfrm>
                  <a:off x="693738" y="5394515"/>
                  <a:ext cx="5694362" cy="12602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bIns="46800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60000"/>
                    <a:buFont typeface="Wingdings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9pPr>
                </a:lstStyle>
                <a:p>
                  <a:pPr eaLnBrk="1" hangingPunct="1">
                    <a:lnSpc>
                      <a:spcPts val="3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1800" b="1" dirty="0" smtClean="0">
                      <a:solidFill>
                        <a:srgbClr val="FFFFFF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①電車は おりる人が おりてから のりましょう。</a:t>
                  </a:r>
                  <a:endParaRPr lang="en-US" altLang="ja-JP" sz="1800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endParaRPr>
                </a:p>
                <a:p>
                  <a:pPr eaLnBrk="1" hangingPunct="1">
                    <a:lnSpc>
                      <a:spcPts val="3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1800" b="1" dirty="0" smtClean="0">
                      <a:solidFill>
                        <a:srgbClr val="FFFFFF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②おりる人が おりやすいように </a:t>
                  </a:r>
                  <a:r>
                    <a:rPr lang="ja-JP" altLang="en-US" sz="1800" b="1" dirty="0" smtClean="0">
                      <a:solidFill>
                        <a:srgbClr val="002060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青色 </a:t>
                  </a:r>
                  <a:r>
                    <a:rPr lang="ja-JP" altLang="en-US" sz="1800" b="1" dirty="0" smtClean="0">
                      <a:solidFill>
                        <a:srgbClr val="FFFFFF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の ところで</a:t>
                  </a:r>
                  <a:endParaRPr lang="en-US" altLang="ja-JP" sz="1800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endParaRPr>
                </a:p>
                <a:p>
                  <a:pPr eaLnBrk="1" hangingPunct="1">
                    <a:lnSpc>
                      <a:spcPts val="28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1800" b="1" dirty="0" smtClean="0">
                      <a:solidFill>
                        <a:srgbClr val="FFFFFF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　まちましょう。</a:t>
                  </a:r>
                </a:p>
              </p:txBody>
            </p:sp>
          </p:grpSp>
          <p:sp>
            <p:nvSpPr>
              <p:cNvPr id="1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40593" y="5362765"/>
                <a:ext cx="284718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2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でんしゃ　　　　　　ひと</a:t>
                </a:r>
                <a:endParaRPr lang="ja-JP" altLang="en-US" sz="12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  <p:sp>
            <p:nvSpPr>
              <p:cNvPr id="1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138574" y="5745257"/>
                <a:ext cx="98587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200" spc="-1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あおいろ</a:t>
                </a:r>
                <a:endParaRPr lang="ja-JP" altLang="en-US" sz="1200" spc="-1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657349" y="5766614"/>
                <a:ext cx="5996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12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ひと</a:t>
                </a:r>
                <a:endParaRPr lang="ja-JP" altLang="en-US" sz="12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</p:grpSp>
      </p:grpSp>
      <p:sp>
        <p:nvSpPr>
          <p:cNvPr id="20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21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9" name="Group 81"/>
          <p:cNvGrpSpPr>
            <a:grpSpLocks/>
          </p:cNvGrpSpPr>
          <p:nvPr/>
        </p:nvGrpSpPr>
        <p:grpSpPr bwMode="auto">
          <a:xfrm>
            <a:off x="1039813" y="2928939"/>
            <a:ext cx="3176587" cy="1119188"/>
            <a:chOff x="607" y="1845"/>
            <a:chExt cx="2001" cy="7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480" name="Freeform 41"/>
            <p:cNvSpPr>
              <a:spLocks/>
            </p:cNvSpPr>
            <p:nvPr/>
          </p:nvSpPr>
          <p:spPr bwMode="auto">
            <a:xfrm>
              <a:off x="607" y="2116"/>
              <a:ext cx="627" cy="327"/>
            </a:xfrm>
            <a:custGeom>
              <a:avLst/>
              <a:gdLst>
                <a:gd name="T0" fmla="*/ 89976052 w 454"/>
                <a:gd name="T1" fmla="*/ 5 h 363"/>
                <a:gd name="T2" fmla="*/ 0 w 454"/>
                <a:gd name="T3" fmla="*/ 0 h 363"/>
                <a:gd name="T4" fmla="*/ 53869764 w 454"/>
                <a:gd name="T5" fmla="*/ 5 h 363"/>
                <a:gd name="T6" fmla="*/ 89976052 w 454"/>
                <a:gd name="T7" fmla="*/ 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481" name="AutoShape 42"/>
            <p:cNvSpPr>
              <a:spLocks noChangeArrowheads="1"/>
            </p:cNvSpPr>
            <p:nvPr/>
          </p:nvSpPr>
          <p:spPr bwMode="auto">
            <a:xfrm>
              <a:off x="827" y="1868"/>
              <a:ext cx="1781" cy="682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36000" anchor="b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電</a:t>
              </a: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車の 中では、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さわいだり しないで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しずかに しましょう！</a:t>
              </a:r>
            </a:p>
          </p:txBody>
        </p:sp>
        <p:sp>
          <p:nvSpPr>
            <p:cNvPr id="18482" name="Text Box 43"/>
            <p:cNvSpPr txBox="1">
              <a:spLocks noChangeArrowheads="1"/>
            </p:cNvSpPr>
            <p:nvPr/>
          </p:nvSpPr>
          <p:spPr bwMode="auto">
            <a:xfrm>
              <a:off x="1116" y="1845"/>
              <a:ext cx="110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でんしゃ　　 なか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5687"/>
            <a:ext cx="1788529" cy="2385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133122" y="1227138"/>
            <a:ext cx="4343400" cy="6445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電車の 中では</a:t>
            </a:r>
          </a:p>
        </p:txBody>
      </p:sp>
      <p:sp>
        <p:nvSpPr>
          <p:cNvPr id="20483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776EE04A-DF85-4794-9DD5-91E6CB571B8F}" type="slidenum">
              <a:rPr lang="ja-JP" altLang="en-US" sz="16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en-US" altLang="ja-JP" sz="16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22533" name="Picture 90" descr="全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4176713"/>
            <a:ext cx="34480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7" descr="IMG_66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941888"/>
            <a:ext cx="194468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テキスト ボックス 8"/>
          <p:cNvSpPr txBox="1">
            <a:spLocks noChangeArrowheads="1"/>
          </p:cNvSpPr>
          <p:nvPr/>
        </p:nvSpPr>
        <p:spPr bwMode="auto">
          <a:xfrm>
            <a:off x="98425" y="1042988"/>
            <a:ext cx="2806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1400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でんしゃ       なか</a:t>
            </a:r>
            <a:endParaRPr lang="ja-JP" altLang="en-US" sz="1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7251" name="Group 83"/>
          <p:cNvGrpSpPr>
            <a:grpSpLocks/>
          </p:cNvGrpSpPr>
          <p:nvPr/>
        </p:nvGrpSpPr>
        <p:grpSpPr bwMode="auto">
          <a:xfrm>
            <a:off x="4978400" y="3954463"/>
            <a:ext cx="3990975" cy="952500"/>
            <a:chOff x="3088" y="2491"/>
            <a:chExt cx="2514" cy="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476" name="Freeform 45"/>
            <p:cNvSpPr>
              <a:spLocks/>
            </p:cNvSpPr>
            <p:nvPr/>
          </p:nvSpPr>
          <p:spPr bwMode="auto">
            <a:xfrm>
              <a:off x="3088" y="2909"/>
              <a:ext cx="621" cy="182"/>
            </a:xfrm>
            <a:custGeom>
              <a:avLst/>
              <a:gdLst>
                <a:gd name="T0" fmla="*/ 549 w 647"/>
                <a:gd name="T1" fmla="*/ 0 h 227"/>
                <a:gd name="T2" fmla="*/ 0 w 647"/>
                <a:gd name="T3" fmla="*/ 18 h 227"/>
                <a:gd name="T4" fmla="*/ 371 w 647"/>
                <a:gd name="T5" fmla="*/ 94 h 227"/>
                <a:gd name="T6" fmla="*/ 549 w 647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" h="227">
                  <a:moveTo>
                    <a:pt x="647" y="0"/>
                  </a:moveTo>
                  <a:lnTo>
                    <a:pt x="0" y="44"/>
                  </a:lnTo>
                  <a:lnTo>
                    <a:pt x="438" y="22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51BB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720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477" name="AutoShape 46"/>
            <p:cNvSpPr>
              <a:spLocks noChangeArrowheads="1"/>
            </p:cNvSpPr>
            <p:nvPr/>
          </p:nvSpPr>
          <p:spPr bwMode="auto">
            <a:xfrm>
              <a:off x="3224" y="2523"/>
              <a:ext cx="2378" cy="560"/>
            </a:xfrm>
            <a:prstGeom prst="roundRect">
              <a:avLst>
                <a:gd name="adj" fmla="val 16667"/>
              </a:avLst>
            </a:prstGeom>
            <a:solidFill>
              <a:srgbClr val="51BB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お年よりや体の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ふ自</a:t>
              </a:r>
              <a:r>
                <a:rPr lang="ja-JP" altLang="en-US" sz="1800" b="1" dirty="0" err="1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ゆうな</a:t>
              </a: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人にせ</a:t>
              </a:r>
              <a:r>
                <a:rPr lang="ja-JP" altLang="en-US" sz="1800" b="1" spc="-3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き</a:t>
              </a: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を ゆず</a:t>
              </a:r>
              <a:r>
                <a:rPr lang="ja-JP" altLang="en-US" sz="1800" b="1" spc="-3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ろ</a:t>
              </a:r>
              <a:r>
                <a:rPr lang="ja-JP" altLang="en-US" sz="1800" b="1" spc="-1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う</a:t>
              </a:r>
              <a:r>
                <a:rPr lang="ja-JP" altLang="en-US" sz="1800" b="1" spc="-5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ね！</a:t>
              </a:r>
            </a:p>
          </p:txBody>
        </p:sp>
        <p:sp>
          <p:nvSpPr>
            <p:cNvPr id="18478" name="Text Box 47"/>
            <p:cNvSpPr txBox="1">
              <a:spLocks noChangeArrowheads="1"/>
            </p:cNvSpPr>
            <p:nvPr/>
          </p:nvSpPr>
          <p:spPr bwMode="auto">
            <a:xfrm>
              <a:off x="3954" y="2491"/>
              <a:ext cx="11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とし　　　　</a:t>
              </a:r>
              <a:r>
                <a:rPr lang="ja-JP" altLang="en-US" sz="10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からだ</a:t>
              </a:r>
            </a:p>
          </p:txBody>
        </p:sp>
        <p:sp>
          <p:nvSpPr>
            <p:cNvPr id="18479" name="Text Box 48"/>
            <p:cNvSpPr txBox="1">
              <a:spLocks noChangeArrowheads="1"/>
            </p:cNvSpPr>
            <p:nvPr/>
          </p:nvSpPr>
          <p:spPr bwMode="auto">
            <a:xfrm>
              <a:off x="3413" y="2743"/>
              <a:ext cx="127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じ　   　    ひと</a:t>
              </a:r>
              <a:endParaRPr lang="en-US" altLang="ja-JP" sz="10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pic>
        <p:nvPicPr>
          <p:cNvPr id="22542" name="Picture 63" descr="DSCN1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25" y="2060575"/>
            <a:ext cx="21859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57" name="Group 89"/>
          <p:cNvGrpSpPr>
            <a:grpSpLocks/>
          </p:cNvGrpSpPr>
          <p:nvPr/>
        </p:nvGrpSpPr>
        <p:grpSpPr bwMode="auto">
          <a:xfrm>
            <a:off x="5003800" y="5018088"/>
            <a:ext cx="3965575" cy="1290637"/>
            <a:chOff x="3152" y="3161"/>
            <a:chExt cx="2498" cy="813"/>
          </a:xfrm>
        </p:grpSpPr>
        <p:sp>
          <p:nvSpPr>
            <p:cNvPr id="22565" name="Rectangle 32"/>
            <p:cNvSpPr>
              <a:spLocks noChangeArrowheads="1"/>
            </p:cNvSpPr>
            <p:nvPr/>
          </p:nvSpPr>
          <p:spPr bwMode="auto">
            <a:xfrm>
              <a:off x="3152" y="3161"/>
              <a:ext cx="408" cy="3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66" name="Line 33"/>
            <p:cNvSpPr>
              <a:spLocks noChangeShapeType="1"/>
            </p:cNvSpPr>
            <p:nvPr/>
          </p:nvSpPr>
          <p:spPr bwMode="auto">
            <a:xfrm flipH="1" flipV="1">
              <a:off x="3560" y="3321"/>
              <a:ext cx="772" cy="1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2567" name="Picture 28" descr="pr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171"/>
              <a:ext cx="1409" cy="8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正方形/長方形 3"/>
          <p:cNvSpPr/>
          <p:nvPr/>
        </p:nvSpPr>
        <p:spPr>
          <a:xfrm>
            <a:off x="4813301" y="6324600"/>
            <a:ext cx="195103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b="1" dirty="0" smtClean="0">
                <a:solidFill>
                  <a:srgbClr val="FF3300"/>
                </a:solidFill>
                <a:latin typeface="Arial" charset="0"/>
              </a:rPr>
              <a:t>＜ゆう先せき＞</a:t>
            </a:r>
            <a:endParaRPr lang="ja-JP" altLang="en-US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2545" name="Text Box 50"/>
          <p:cNvSpPr txBox="1">
            <a:spLocks noChangeArrowheads="1"/>
          </p:cNvSpPr>
          <p:nvPr/>
        </p:nvSpPr>
        <p:spPr bwMode="auto">
          <a:xfrm>
            <a:off x="5499100" y="6362700"/>
            <a:ext cx="4746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900" dirty="0" smtClean="0">
                <a:solidFill>
                  <a:srgbClr val="FF3300"/>
                </a:solidFill>
                <a:latin typeface="ＭＳ ゴシック" pitchFamily="49" charset="-128"/>
                <a:ea typeface="ＭＳ ゴシック" pitchFamily="49" charset="-128"/>
              </a:rPr>
              <a:t>せん</a:t>
            </a:r>
            <a:endParaRPr lang="ja-JP" altLang="en-US" sz="900" dirty="0">
              <a:solidFill>
                <a:srgbClr val="FF33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正方形/長方形 3"/>
          <p:cNvSpPr/>
          <p:nvPr/>
        </p:nvSpPr>
        <p:spPr>
          <a:xfrm>
            <a:off x="5724525" y="3624263"/>
            <a:ext cx="29527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b="1">
                <a:solidFill>
                  <a:srgbClr val="FF3300"/>
                </a:solidFill>
                <a:latin typeface="Arial" charset="0"/>
              </a:rPr>
              <a:t>＜ちゅういマーク＞</a:t>
            </a:r>
          </a:p>
        </p:txBody>
      </p:sp>
      <p:grpSp>
        <p:nvGrpSpPr>
          <p:cNvPr id="7254" name="Group 86"/>
          <p:cNvGrpSpPr>
            <a:grpSpLocks/>
          </p:cNvGrpSpPr>
          <p:nvPr/>
        </p:nvGrpSpPr>
        <p:grpSpPr bwMode="auto">
          <a:xfrm>
            <a:off x="6405563" y="2441575"/>
            <a:ext cx="2559050" cy="992188"/>
            <a:chOff x="4035" y="1538"/>
            <a:chExt cx="1612" cy="625"/>
          </a:xfrm>
        </p:grpSpPr>
        <p:pic>
          <p:nvPicPr>
            <p:cNvPr id="22562" name="Picture 66" descr="DSCN10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538"/>
              <a:ext cx="544" cy="534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63" name="Rectangle 70"/>
            <p:cNvSpPr>
              <a:spLocks noChangeArrowheads="1"/>
            </p:cNvSpPr>
            <p:nvPr/>
          </p:nvSpPr>
          <p:spPr bwMode="auto">
            <a:xfrm>
              <a:off x="4035" y="1920"/>
              <a:ext cx="226" cy="2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64" name="Line 71"/>
            <p:cNvSpPr>
              <a:spLocks noChangeShapeType="1"/>
            </p:cNvSpPr>
            <p:nvPr/>
          </p:nvSpPr>
          <p:spPr bwMode="auto">
            <a:xfrm flipH="1">
              <a:off x="4241" y="1888"/>
              <a:ext cx="862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259" name="Group 91"/>
          <p:cNvGrpSpPr>
            <a:grpSpLocks/>
          </p:cNvGrpSpPr>
          <p:nvPr/>
        </p:nvGrpSpPr>
        <p:grpSpPr bwMode="auto">
          <a:xfrm>
            <a:off x="739775" y="4365625"/>
            <a:ext cx="3040063" cy="2155825"/>
            <a:chOff x="466" y="2750"/>
            <a:chExt cx="1915" cy="1358"/>
          </a:xfrm>
        </p:grpSpPr>
        <p:sp>
          <p:nvSpPr>
            <p:cNvPr id="22555" name="Oval 73"/>
            <p:cNvSpPr>
              <a:spLocks noChangeArrowheads="1"/>
            </p:cNvSpPr>
            <p:nvPr/>
          </p:nvSpPr>
          <p:spPr bwMode="auto">
            <a:xfrm rot="-260671">
              <a:off x="466" y="2750"/>
              <a:ext cx="227" cy="135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56" name="Oval 74"/>
            <p:cNvSpPr>
              <a:spLocks noChangeArrowheads="1"/>
            </p:cNvSpPr>
            <p:nvPr/>
          </p:nvSpPr>
          <p:spPr bwMode="auto">
            <a:xfrm rot="289379">
              <a:off x="2154" y="2795"/>
              <a:ext cx="227" cy="1224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57" name="Oval 75"/>
            <p:cNvSpPr>
              <a:spLocks noChangeArrowheads="1"/>
            </p:cNvSpPr>
            <p:nvPr/>
          </p:nvSpPr>
          <p:spPr bwMode="auto">
            <a:xfrm rot="289379">
              <a:off x="1730" y="2890"/>
              <a:ext cx="228" cy="771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58" name="Oval 76"/>
            <p:cNvSpPr>
              <a:spLocks noChangeArrowheads="1"/>
            </p:cNvSpPr>
            <p:nvPr/>
          </p:nvSpPr>
          <p:spPr bwMode="auto">
            <a:xfrm rot="-319659">
              <a:off x="824" y="2847"/>
              <a:ext cx="271" cy="862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738" y="3912591"/>
            <a:ext cx="989012" cy="1012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グループ化 50"/>
          <p:cNvGrpSpPr/>
          <p:nvPr/>
        </p:nvGrpSpPr>
        <p:grpSpPr>
          <a:xfrm>
            <a:off x="0" y="0"/>
            <a:ext cx="9144000" cy="1052513"/>
            <a:chOff x="0" y="0"/>
            <a:chExt cx="9144000" cy="1052513"/>
          </a:xfrm>
        </p:grpSpPr>
        <p:sp>
          <p:nvSpPr>
            <p:cNvPr id="52" name="タイトル 1"/>
            <p:cNvSpPr>
              <a:spLocks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108000" anchor="b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marL="177800" lvl="1" indent="0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2. </a:t>
              </a:r>
              <a:r>
                <a:rPr lang="ja-JP" altLang="en-US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地下</a:t>
              </a:r>
              <a:r>
                <a:rPr lang="ja-JP" altLang="en-US" sz="3300" dirty="0" err="1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てつでの</a:t>
              </a:r>
              <a:r>
                <a:rPr lang="ja-JP" altLang="en-US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 </a:t>
              </a:r>
              <a:r>
                <a:rPr lang="ja-JP" altLang="en-US" sz="3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やくそく</a:t>
              </a:r>
              <a:endPara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endParaRPr>
            </a:p>
          </p:txBody>
        </p:sp>
        <p:sp>
          <p:nvSpPr>
            <p:cNvPr id="53" name="Text Box 104"/>
            <p:cNvSpPr txBox="1">
              <a:spLocks noChangeArrowheads="1"/>
            </p:cNvSpPr>
            <p:nvPr/>
          </p:nvSpPr>
          <p:spPr bwMode="auto">
            <a:xfrm>
              <a:off x="809625" y="222250"/>
              <a:ext cx="14398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ja-JP" altLang="en-US" sz="14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ち   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か</a:t>
              </a:r>
              <a:endPara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7248" name="Group 80"/>
          <p:cNvGrpSpPr>
            <a:grpSpLocks/>
          </p:cNvGrpSpPr>
          <p:nvPr/>
        </p:nvGrpSpPr>
        <p:grpSpPr bwMode="auto">
          <a:xfrm>
            <a:off x="1054100" y="1822450"/>
            <a:ext cx="3162300" cy="1000124"/>
            <a:chOff x="616" y="1076"/>
            <a:chExt cx="1992" cy="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474" name="Freeform 52"/>
            <p:cNvSpPr>
              <a:spLocks/>
            </p:cNvSpPr>
            <p:nvPr/>
          </p:nvSpPr>
          <p:spPr bwMode="auto">
            <a:xfrm rot="16390737">
              <a:off x="644" y="1089"/>
              <a:ext cx="396" cy="452"/>
            </a:xfrm>
            <a:custGeom>
              <a:avLst/>
              <a:gdLst>
                <a:gd name="T0" fmla="*/ 330672 w 454"/>
                <a:gd name="T1" fmla="*/ 36622 h 363"/>
                <a:gd name="T2" fmla="*/ 0 w 454"/>
                <a:gd name="T3" fmla="*/ 0 h 363"/>
                <a:gd name="T4" fmla="*/ 198245 w 454"/>
                <a:gd name="T5" fmla="*/ 41802 h 363"/>
                <a:gd name="T6" fmla="*/ 330672 w 454"/>
                <a:gd name="T7" fmla="*/ 36622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360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475" name="AutoShape 53"/>
            <p:cNvSpPr>
              <a:spLocks noChangeArrowheads="1"/>
            </p:cNvSpPr>
            <p:nvPr/>
          </p:nvSpPr>
          <p:spPr bwMode="auto">
            <a:xfrm>
              <a:off x="782" y="1076"/>
              <a:ext cx="1826" cy="630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36000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ts val="27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きちんと イスに </a:t>
              </a:r>
            </a:p>
            <a:p>
              <a:pPr algn="ctr" eaLnBrk="1" hangingPunct="1">
                <a:lnSpc>
                  <a:spcPts val="27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すわるか、手すりを </a:t>
              </a:r>
            </a:p>
            <a:p>
              <a:pPr algn="ctr" eaLnBrk="1" hangingPunct="1">
                <a:lnSpc>
                  <a:spcPts val="27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しっかり もちましょう！</a:t>
              </a:r>
            </a:p>
          </p:txBody>
        </p:sp>
      </p:grp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2777330" y="2035175"/>
            <a:ext cx="802481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て</a:t>
            </a:r>
          </a:p>
        </p:txBody>
      </p:sp>
      <p:grpSp>
        <p:nvGrpSpPr>
          <p:cNvPr id="7253" name="Group 85"/>
          <p:cNvGrpSpPr>
            <a:grpSpLocks/>
          </p:cNvGrpSpPr>
          <p:nvPr/>
        </p:nvGrpSpPr>
        <p:grpSpPr bwMode="auto">
          <a:xfrm>
            <a:off x="4427538" y="2133600"/>
            <a:ext cx="2257425" cy="1633538"/>
            <a:chOff x="2789" y="1344"/>
            <a:chExt cx="1422" cy="1029"/>
          </a:xfrm>
        </p:grpSpPr>
        <p:pic>
          <p:nvPicPr>
            <p:cNvPr id="22559" name="Picture 67" descr="DSCN100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344"/>
              <a:ext cx="690" cy="10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60" name="Rectangle 69"/>
            <p:cNvSpPr>
              <a:spLocks noChangeArrowheads="1"/>
            </p:cNvSpPr>
            <p:nvPr/>
          </p:nvSpPr>
          <p:spPr bwMode="auto">
            <a:xfrm>
              <a:off x="3985" y="1421"/>
              <a:ext cx="226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61" name="Line 72"/>
            <p:cNvSpPr>
              <a:spLocks noChangeShapeType="1"/>
            </p:cNvSpPr>
            <p:nvPr/>
          </p:nvSpPr>
          <p:spPr bwMode="auto">
            <a:xfrm flipH="1">
              <a:off x="3470" y="1570"/>
              <a:ext cx="499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588" y="946150"/>
            <a:ext cx="1004887" cy="1149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グループ化 6"/>
          <p:cNvGrpSpPr/>
          <p:nvPr/>
        </p:nvGrpSpPr>
        <p:grpSpPr>
          <a:xfrm>
            <a:off x="5122863" y="1139726"/>
            <a:ext cx="3913187" cy="857349"/>
            <a:chOff x="5122863" y="1139726"/>
            <a:chExt cx="3913187" cy="857349"/>
          </a:xfrm>
        </p:grpSpPr>
        <p:grpSp>
          <p:nvGrpSpPr>
            <p:cNvPr id="7250" name="Group 82"/>
            <p:cNvGrpSpPr>
              <a:grpSpLocks/>
            </p:cNvGrpSpPr>
            <p:nvPr/>
          </p:nvGrpSpPr>
          <p:grpSpPr bwMode="auto">
            <a:xfrm>
              <a:off x="5122863" y="1196975"/>
              <a:ext cx="3913187" cy="800100"/>
              <a:chOff x="3227" y="754"/>
              <a:chExt cx="2465" cy="5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472" name="Freeform 55"/>
              <p:cNvSpPr>
                <a:spLocks/>
              </p:cNvSpPr>
              <p:nvPr/>
            </p:nvSpPr>
            <p:spPr bwMode="auto">
              <a:xfrm rot="-2593825">
                <a:off x="3227" y="895"/>
                <a:ext cx="544" cy="363"/>
              </a:xfrm>
              <a:custGeom>
                <a:avLst/>
                <a:gdLst>
                  <a:gd name="T0" fmla="*/ 29067 w 454"/>
                  <a:gd name="T1" fmla="*/ 317 h 363"/>
                  <a:gd name="T2" fmla="*/ 0 w 454"/>
                  <a:gd name="T3" fmla="*/ 0 h 363"/>
                  <a:gd name="T4" fmla="*/ 17428 w 454"/>
                  <a:gd name="T5" fmla="*/ 363 h 363"/>
                  <a:gd name="T6" fmla="*/ 29067 w 454"/>
                  <a:gd name="T7" fmla="*/ 317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4" h="363">
                    <a:moveTo>
                      <a:pt x="454" y="317"/>
                    </a:moveTo>
                    <a:lnTo>
                      <a:pt x="0" y="0"/>
                    </a:lnTo>
                    <a:lnTo>
                      <a:pt x="272" y="363"/>
                    </a:lnTo>
                    <a:lnTo>
                      <a:pt x="454" y="317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bIns="36000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473" name="AutoShape 56"/>
              <p:cNvSpPr>
                <a:spLocks noChangeArrowheads="1"/>
              </p:cNvSpPr>
              <p:nvPr/>
            </p:nvSpPr>
            <p:spPr bwMode="auto">
              <a:xfrm>
                <a:off x="3309" y="754"/>
                <a:ext cx="2383" cy="499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36000" anchor="ctr"/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algn="ctr" eaLnBrk="1" hangingPunct="1">
                  <a:lnSpc>
                    <a:spcPts val="27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ドアの 近くでは ゆびを </a:t>
                </a:r>
              </a:p>
              <a:p>
                <a:pPr algn="ctr" eaLnBrk="1" hangingPunct="1">
                  <a:lnSpc>
                    <a:spcPts val="27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はさまないように 気を つけてね！</a:t>
                </a:r>
              </a:p>
            </p:txBody>
          </p:sp>
        </p:grpSp>
        <p:sp>
          <p:nvSpPr>
            <p:cNvPr id="54" name="Text Box 43"/>
            <p:cNvSpPr txBox="1">
              <a:spLocks noChangeArrowheads="1"/>
            </p:cNvSpPr>
            <p:nvPr/>
          </p:nvSpPr>
          <p:spPr bwMode="auto">
            <a:xfrm>
              <a:off x="6525022" y="1139726"/>
              <a:ext cx="802481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ちか</a:t>
              </a:r>
            </a:p>
          </p:txBody>
        </p:sp>
      </p:grp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7240587" y="1482725"/>
            <a:ext cx="802481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グループ化 54"/>
          <p:cNvGrpSpPr/>
          <p:nvPr/>
        </p:nvGrpSpPr>
        <p:grpSpPr>
          <a:xfrm>
            <a:off x="0" y="0"/>
            <a:ext cx="9144000" cy="1052513"/>
            <a:chOff x="0" y="0"/>
            <a:chExt cx="9144000" cy="1052513"/>
          </a:xfrm>
        </p:grpSpPr>
        <p:sp>
          <p:nvSpPr>
            <p:cNvPr id="56" name="タイトル 1"/>
            <p:cNvSpPr>
              <a:spLocks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108000" anchor="b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marL="177800" lvl="1" indent="0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3. </a:t>
              </a:r>
              <a:r>
                <a:rPr lang="ja-JP" altLang="en-US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地下</a:t>
              </a:r>
              <a:r>
                <a:rPr lang="ja-JP" altLang="en-US" sz="3300" dirty="0" err="1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てつの</a:t>
              </a:r>
              <a:r>
                <a:rPr lang="ja-JP" altLang="en-US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 おり</a:t>
              </a:r>
              <a:r>
                <a:rPr lang="ja-JP" altLang="en-US" sz="3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方</a:t>
              </a:r>
              <a:endPara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endParaRPr>
            </a:p>
          </p:txBody>
        </p:sp>
        <p:sp>
          <p:nvSpPr>
            <p:cNvPr id="57" name="Text Box 104"/>
            <p:cNvSpPr txBox="1">
              <a:spLocks noChangeArrowheads="1"/>
            </p:cNvSpPr>
            <p:nvPr/>
          </p:nvSpPr>
          <p:spPr bwMode="auto">
            <a:xfrm>
              <a:off x="809625" y="222250"/>
              <a:ext cx="3609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ja-JP" altLang="en-US" sz="14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ち   か  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　　　　 　　　　　　　　かた</a:t>
              </a:r>
              <a:endPara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363" y="1715864"/>
            <a:ext cx="1249496" cy="1784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5" name="コンテンツ プレースホルダ 2"/>
          <p:cNvSpPr>
            <a:spLocks noGrp="1"/>
          </p:cNvSpPr>
          <p:nvPr>
            <p:ph idx="1"/>
          </p:nvPr>
        </p:nvSpPr>
        <p:spPr>
          <a:xfrm>
            <a:off x="131445" y="1219835"/>
            <a:ext cx="4248150" cy="7921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電車を おりたら➀</a:t>
            </a:r>
          </a:p>
        </p:txBody>
      </p:sp>
      <p:sp>
        <p:nvSpPr>
          <p:cNvPr id="21508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551DCA25-5335-4D11-86D1-94FA562E41FB}" type="slidenum">
              <a:rPr lang="ja-JP" altLang="en-US" sz="16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en-US" altLang="ja-JP" sz="16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23557" name="Picture 110" descr="DSCN1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3527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テキスト ボックス 8"/>
          <p:cNvSpPr txBox="1">
            <a:spLocks noChangeArrowheads="1"/>
          </p:cNvSpPr>
          <p:nvPr/>
        </p:nvSpPr>
        <p:spPr bwMode="auto">
          <a:xfrm>
            <a:off x="184853" y="1042353"/>
            <a:ext cx="185508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rgbClr val="FF6600"/>
                </a:solidFill>
                <a:latin typeface="HG丸ｺﾞｼｯｸM-PRO" pitchFamily="50" charset="-128"/>
                <a:ea typeface="ＭＳ ゴシック" pitchFamily="49" charset="-128"/>
              </a:rPr>
              <a:t>でんしゃ</a:t>
            </a:r>
            <a:endParaRPr lang="ja-JP" altLang="en-US" sz="1400" dirty="0">
              <a:solidFill>
                <a:schemeClr val="tx1"/>
              </a:solidFill>
              <a:latin typeface="Arial" charset="0"/>
              <a:ea typeface="ＭＳ ゴシック" pitchFamily="49" charset="-128"/>
            </a:endParaRPr>
          </a:p>
        </p:txBody>
      </p:sp>
      <p:grpSp>
        <p:nvGrpSpPr>
          <p:cNvPr id="8308" name="Group 116"/>
          <p:cNvGrpSpPr>
            <a:grpSpLocks/>
          </p:cNvGrpSpPr>
          <p:nvPr/>
        </p:nvGrpSpPr>
        <p:grpSpPr bwMode="auto">
          <a:xfrm>
            <a:off x="184150" y="5424490"/>
            <a:ext cx="3176588" cy="1243013"/>
            <a:chOff x="158" y="3417"/>
            <a:chExt cx="2001" cy="7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504" name="Freeform 78"/>
            <p:cNvSpPr>
              <a:spLocks/>
            </p:cNvSpPr>
            <p:nvPr/>
          </p:nvSpPr>
          <p:spPr bwMode="auto">
            <a:xfrm rot="7119066">
              <a:off x="1842" y="3748"/>
              <a:ext cx="454" cy="181"/>
            </a:xfrm>
            <a:custGeom>
              <a:avLst/>
              <a:gdLst>
                <a:gd name="T0" fmla="*/ 454 w 454"/>
                <a:gd name="T1" fmla="*/ 0 h 363"/>
                <a:gd name="T2" fmla="*/ 0 w 454"/>
                <a:gd name="T3" fmla="*/ 0 h 363"/>
                <a:gd name="T4" fmla="*/ 272 w 454"/>
                <a:gd name="T5" fmla="*/ 0 h 363"/>
                <a:gd name="T6" fmla="*/ 454 w 454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505" name="AutoShape 79"/>
            <p:cNvSpPr>
              <a:spLocks noChangeArrowheads="1"/>
            </p:cNvSpPr>
            <p:nvPr/>
          </p:nvSpPr>
          <p:spPr bwMode="auto">
            <a:xfrm>
              <a:off x="158" y="3430"/>
              <a:ext cx="1951" cy="770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4680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エスカレーターは 手すりに</a:t>
              </a:r>
            </a:p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つかまって、立ち止まった</a:t>
              </a:r>
            </a:p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まま のりましょう。</a:t>
              </a:r>
            </a:p>
          </p:txBody>
        </p:sp>
        <p:sp>
          <p:nvSpPr>
            <p:cNvPr id="19506" name="Text Box 80"/>
            <p:cNvSpPr txBox="1">
              <a:spLocks noChangeArrowheads="1"/>
            </p:cNvSpPr>
            <p:nvPr/>
          </p:nvSpPr>
          <p:spPr bwMode="auto">
            <a:xfrm>
              <a:off x="1437" y="3417"/>
              <a:ext cx="31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10800" anchor="b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て </a:t>
              </a:r>
            </a:p>
          </p:txBody>
        </p:sp>
        <p:sp>
          <p:nvSpPr>
            <p:cNvPr id="19507" name="Text Box 83"/>
            <p:cNvSpPr txBox="1">
              <a:spLocks noChangeArrowheads="1"/>
            </p:cNvSpPr>
            <p:nvPr/>
          </p:nvSpPr>
          <p:spPr bwMode="auto">
            <a:xfrm>
              <a:off x="1107" y="3641"/>
              <a:ext cx="63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bIns="10800" anchor="b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た　　</a:t>
              </a:r>
              <a:r>
                <a:rPr lang="ja-JP" altLang="en-US" sz="10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 ど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</a:p>
          </p:txBody>
        </p:sp>
      </p:grpSp>
      <p:grpSp>
        <p:nvGrpSpPr>
          <p:cNvPr id="8306" name="Group 114"/>
          <p:cNvGrpSpPr>
            <a:grpSpLocks/>
          </p:cNvGrpSpPr>
          <p:nvPr/>
        </p:nvGrpSpPr>
        <p:grpSpPr bwMode="auto">
          <a:xfrm>
            <a:off x="184852" y="1830162"/>
            <a:ext cx="3419487" cy="1222375"/>
            <a:chOff x="793" y="1162"/>
            <a:chExt cx="2154" cy="7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500" name="Freeform 84"/>
            <p:cNvSpPr>
              <a:spLocks/>
            </p:cNvSpPr>
            <p:nvPr/>
          </p:nvSpPr>
          <p:spPr bwMode="auto">
            <a:xfrm rot="8627634">
              <a:off x="2493" y="1661"/>
              <a:ext cx="454" cy="181"/>
            </a:xfrm>
            <a:custGeom>
              <a:avLst/>
              <a:gdLst>
                <a:gd name="T0" fmla="*/ 454 w 454"/>
                <a:gd name="T1" fmla="*/ 0 h 363"/>
                <a:gd name="T2" fmla="*/ 0 w 454"/>
                <a:gd name="T3" fmla="*/ 0 h 363"/>
                <a:gd name="T4" fmla="*/ 272 w 454"/>
                <a:gd name="T5" fmla="*/ 0 h 363"/>
                <a:gd name="T6" fmla="*/ 454 w 454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501" name="AutoShape 82"/>
            <p:cNvSpPr>
              <a:spLocks noChangeArrowheads="1"/>
            </p:cNvSpPr>
            <p:nvPr/>
          </p:nvSpPr>
          <p:spPr bwMode="auto">
            <a:xfrm>
              <a:off x="793" y="1162"/>
              <a:ext cx="1951" cy="770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4680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黄色の 出口</a:t>
              </a:r>
              <a:r>
                <a:rPr lang="ja-JP" altLang="en-US" sz="1800" b="1" dirty="0" err="1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あん</a:t>
              </a: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内を</a:t>
              </a:r>
            </a:p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かくにんして かいさつまで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すすみましょう</a:t>
              </a:r>
            </a:p>
          </p:txBody>
        </p:sp>
        <p:sp>
          <p:nvSpPr>
            <p:cNvPr id="19502" name="Text Box 85"/>
            <p:cNvSpPr txBox="1">
              <a:spLocks noChangeArrowheads="1"/>
            </p:cNvSpPr>
            <p:nvPr/>
          </p:nvSpPr>
          <p:spPr bwMode="auto">
            <a:xfrm>
              <a:off x="1034" y="1176"/>
              <a:ext cx="168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きいろ　　　 でぐち　　　　ない </a:t>
              </a:r>
            </a:p>
          </p:txBody>
        </p:sp>
      </p:grpSp>
      <p:grpSp>
        <p:nvGrpSpPr>
          <p:cNvPr id="8307" name="Group 115"/>
          <p:cNvGrpSpPr>
            <a:grpSpLocks/>
          </p:cNvGrpSpPr>
          <p:nvPr/>
        </p:nvGrpSpPr>
        <p:grpSpPr bwMode="auto">
          <a:xfrm>
            <a:off x="1331913" y="3152777"/>
            <a:ext cx="2303462" cy="876300"/>
            <a:chOff x="839" y="1986"/>
            <a:chExt cx="1451" cy="552"/>
          </a:xfrm>
        </p:grpSpPr>
        <p:sp>
          <p:nvSpPr>
            <p:cNvPr id="23582" name="Oval 21"/>
            <p:cNvSpPr>
              <a:spLocks noChangeArrowheads="1"/>
            </p:cNvSpPr>
            <p:nvPr/>
          </p:nvSpPr>
          <p:spPr bwMode="auto">
            <a:xfrm>
              <a:off x="839" y="2251"/>
              <a:ext cx="1451" cy="287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111" y="2009"/>
              <a:ext cx="1134" cy="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b="1" dirty="0">
                  <a:solidFill>
                    <a:schemeClr val="bg1"/>
                  </a:solidFill>
                  <a:latin typeface="Arial" charset="0"/>
                </a:rPr>
                <a:t>出口</a:t>
              </a:r>
              <a:r>
                <a:rPr lang="ja-JP" altLang="en-US" b="1" dirty="0" err="1" smtClean="0">
                  <a:solidFill>
                    <a:schemeClr val="bg1"/>
                  </a:solidFill>
                  <a:latin typeface="Arial" charset="0"/>
                </a:rPr>
                <a:t>あん</a:t>
              </a:r>
              <a:r>
                <a:rPr lang="ja-JP" altLang="en-US" b="1" dirty="0">
                  <a:solidFill>
                    <a:schemeClr val="bg1"/>
                  </a:solidFill>
                  <a:latin typeface="Arial" charset="0"/>
                </a:rPr>
                <a:t>内</a:t>
              </a:r>
            </a:p>
          </p:txBody>
        </p:sp>
        <p:sp>
          <p:nvSpPr>
            <p:cNvPr id="23584" name="Text Box 87"/>
            <p:cNvSpPr txBox="1">
              <a:spLocks noChangeArrowheads="1"/>
            </p:cNvSpPr>
            <p:nvPr/>
          </p:nvSpPr>
          <p:spPr bwMode="auto">
            <a:xfrm>
              <a:off x="1132" y="1986"/>
              <a:ext cx="8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ja-JP" altLang="en-US" sz="9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で </a:t>
              </a:r>
              <a:r>
                <a:rPr lang="ja-JP" altLang="en-US" sz="9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ぐち　　     ない </a:t>
              </a:r>
              <a:endParaRPr lang="ja-JP" altLang="en-US" sz="9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8309" name="Group 117"/>
          <p:cNvGrpSpPr>
            <a:grpSpLocks/>
          </p:cNvGrpSpPr>
          <p:nvPr/>
        </p:nvGrpSpPr>
        <p:grpSpPr bwMode="auto">
          <a:xfrm>
            <a:off x="5350867" y="2497084"/>
            <a:ext cx="3632200" cy="503238"/>
            <a:chOff x="3267" y="754"/>
            <a:chExt cx="2288" cy="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494" name="Freeform 89"/>
            <p:cNvSpPr>
              <a:spLocks/>
            </p:cNvSpPr>
            <p:nvPr/>
          </p:nvSpPr>
          <p:spPr bwMode="auto">
            <a:xfrm rot="-1218218">
              <a:off x="3267" y="886"/>
              <a:ext cx="453" cy="181"/>
            </a:xfrm>
            <a:custGeom>
              <a:avLst/>
              <a:gdLst>
                <a:gd name="T0" fmla="*/ 431 w 454"/>
                <a:gd name="T1" fmla="*/ 0 h 363"/>
                <a:gd name="T2" fmla="*/ 0 w 454"/>
                <a:gd name="T3" fmla="*/ 0 h 363"/>
                <a:gd name="T4" fmla="*/ 249 w 454"/>
                <a:gd name="T5" fmla="*/ 0 h 363"/>
                <a:gd name="T6" fmla="*/ 431 w 454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51BB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720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495" name="AutoShape 69"/>
            <p:cNvSpPr>
              <a:spLocks noChangeArrowheads="1"/>
            </p:cNvSpPr>
            <p:nvPr/>
          </p:nvSpPr>
          <p:spPr bwMode="auto">
            <a:xfrm>
              <a:off x="3424" y="754"/>
              <a:ext cx="2131" cy="317"/>
            </a:xfrm>
            <a:prstGeom prst="roundRect">
              <a:avLst>
                <a:gd name="adj" fmla="val 16667"/>
              </a:avLst>
            </a:prstGeom>
            <a:solidFill>
              <a:srgbClr val="51BB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通れる かいさつは どこかな？</a:t>
              </a:r>
              <a:endParaRPr lang="ja-JP" altLang="en-US" sz="1800" dirty="0" smtClean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9496" name="Text Box 92"/>
            <p:cNvSpPr txBox="1">
              <a:spLocks noChangeArrowheads="1"/>
            </p:cNvSpPr>
            <p:nvPr/>
          </p:nvSpPr>
          <p:spPr bwMode="auto">
            <a:xfrm>
              <a:off x="3416" y="754"/>
              <a:ext cx="63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とお</a:t>
              </a:r>
            </a:p>
          </p:txBody>
        </p:sp>
      </p:grpSp>
      <p:sp>
        <p:nvSpPr>
          <p:cNvPr id="19493" name="Text Box 96"/>
          <p:cNvSpPr txBox="1">
            <a:spLocks noChangeArrowheads="1"/>
          </p:cNvSpPr>
          <p:nvPr/>
        </p:nvSpPr>
        <p:spPr bwMode="auto">
          <a:xfrm>
            <a:off x="7573974" y="4275138"/>
            <a:ext cx="3413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い</a:t>
            </a:r>
          </a:p>
        </p:txBody>
      </p:sp>
      <p:pic>
        <p:nvPicPr>
          <p:cNvPr id="23568" name="Picture 46" descr="\\Ls-xl041\公共交通推進課\④せんだいスマート・アクセス30分\④せんだいスマート\☆④小学生ＭＭ（バス乗車体験等）\H26小学生MM\模擬運賃箱設計図\新券売機写真\改札口（赤青緑）挿入用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411" y="3414465"/>
            <a:ext cx="4185115" cy="16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10" name="Group 118"/>
          <p:cNvGrpSpPr>
            <a:grpSpLocks/>
          </p:cNvGrpSpPr>
          <p:nvPr/>
        </p:nvGrpSpPr>
        <p:grpSpPr bwMode="auto">
          <a:xfrm>
            <a:off x="5143501" y="4116844"/>
            <a:ext cx="2708275" cy="390525"/>
            <a:chOff x="3279" y="1750"/>
            <a:chExt cx="1706" cy="246"/>
          </a:xfrm>
        </p:grpSpPr>
        <p:sp>
          <p:nvSpPr>
            <p:cNvPr id="23577" name="Oval 39"/>
            <p:cNvSpPr>
              <a:spLocks noChangeArrowheads="1"/>
            </p:cNvSpPr>
            <p:nvPr/>
          </p:nvSpPr>
          <p:spPr bwMode="auto">
            <a:xfrm>
              <a:off x="4069" y="1765"/>
              <a:ext cx="215" cy="20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578" name="Oval 40"/>
            <p:cNvSpPr>
              <a:spLocks noChangeArrowheads="1"/>
            </p:cNvSpPr>
            <p:nvPr/>
          </p:nvSpPr>
          <p:spPr bwMode="auto">
            <a:xfrm>
              <a:off x="3279" y="1791"/>
              <a:ext cx="215" cy="20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3579" name="Group 44"/>
            <p:cNvGrpSpPr>
              <a:grpSpLocks/>
            </p:cNvGrpSpPr>
            <p:nvPr/>
          </p:nvGrpSpPr>
          <p:grpSpPr bwMode="auto">
            <a:xfrm>
              <a:off x="4770" y="1750"/>
              <a:ext cx="215" cy="205"/>
              <a:chOff x="1202" y="3521"/>
              <a:chExt cx="227" cy="227"/>
            </a:xfrm>
          </p:grpSpPr>
          <p:sp>
            <p:nvSpPr>
              <p:cNvPr id="23580" name="Line 45"/>
              <p:cNvSpPr>
                <a:spLocks noChangeShapeType="1"/>
              </p:cNvSpPr>
              <p:nvPr/>
            </p:nvSpPr>
            <p:spPr bwMode="auto">
              <a:xfrm>
                <a:off x="1202" y="3521"/>
                <a:ext cx="227" cy="227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81" name="Line 46"/>
              <p:cNvSpPr>
                <a:spLocks noChangeShapeType="1"/>
              </p:cNvSpPr>
              <p:nvPr/>
            </p:nvSpPr>
            <p:spPr bwMode="auto">
              <a:xfrm flipV="1">
                <a:off x="1202" y="3521"/>
                <a:ext cx="227" cy="227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8311" name="Group 119"/>
          <p:cNvGrpSpPr>
            <a:grpSpLocks/>
          </p:cNvGrpSpPr>
          <p:nvPr/>
        </p:nvGrpSpPr>
        <p:grpSpPr bwMode="auto">
          <a:xfrm>
            <a:off x="5488122" y="5395119"/>
            <a:ext cx="3508375" cy="981079"/>
            <a:chOff x="3350" y="2003"/>
            <a:chExt cx="2210" cy="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484" name="Freeform 90"/>
            <p:cNvSpPr>
              <a:spLocks/>
            </p:cNvSpPr>
            <p:nvPr/>
          </p:nvSpPr>
          <p:spPr bwMode="auto">
            <a:xfrm rot="-3676313">
              <a:off x="3305" y="2258"/>
              <a:ext cx="408" cy="318"/>
            </a:xfrm>
            <a:custGeom>
              <a:avLst/>
              <a:gdLst>
                <a:gd name="T0" fmla="*/ 40 w 454"/>
                <a:gd name="T1" fmla="*/ 16 h 363"/>
                <a:gd name="T2" fmla="*/ 0 w 454"/>
                <a:gd name="T3" fmla="*/ 0 h 363"/>
                <a:gd name="T4" fmla="*/ 23 w 454"/>
                <a:gd name="T5" fmla="*/ 18 h 363"/>
                <a:gd name="T6" fmla="*/ 40 w 454"/>
                <a:gd name="T7" fmla="*/ 16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485" name="AutoShape 72"/>
            <p:cNvSpPr>
              <a:spLocks noChangeArrowheads="1"/>
            </p:cNvSpPr>
            <p:nvPr/>
          </p:nvSpPr>
          <p:spPr bwMode="auto">
            <a:xfrm>
              <a:off x="3424" y="2024"/>
              <a:ext cx="2136" cy="54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ts val="27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青とみどりの 改札が</a:t>
              </a:r>
            </a:p>
            <a:p>
              <a:pPr algn="ctr" eaLnBrk="1" hangingPunct="1">
                <a:lnSpc>
                  <a:spcPts val="27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通れるよ！</a:t>
              </a:r>
              <a:endParaRPr lang="ja-JP" altLang="en-US" sz="1800" dirty="0" smtClean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9486" name="Text Box 93"/>
            <p:cNvSpPr txBox="1">
              <a:spLocks noChangeArrowheads="1"/>
            </p:cNvSpPr>
            <p:nvPr/>
          </p:nvSpPr>
          <p:spPr bwMode="auto">
            <a:xfrm>
              <a:off x="3737" y="2003"/>
              <a:ext cx="160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err="1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あお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　　　　　　　　　</a:t>
              </a:r>
              <a:r>
                <a:rPr lang="ja-JP" altLang="en-US" sz="10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かいさつ</a:t>
              </a:r>
            </a:p>
          </p:txBody>
        </p:sp>
        <p:sp>
          <p:nvSpPr>
            <p:cNvPr id="58" name="Text Box 93"/>
            <p:cNvSpPr txBox="1">
              <a:spLocks noChangeArrowheads="1"/>
            </p:cNvSpPr>
            <p:nvPr/>
          </p:nvSpPr>
          <p:spPr bwMode="auto">
            <a:xfrm>
              <a:off x="4058" y="2215"/>
              <a:ext cx="30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とお</a:t>
              </a:r>
            </a:p>
          </p:txBody>
        </p:sp>
      </p:grpSp>
      <p:pic>
        <p:nvPicPr>
          <p:cNvPr id="23573" name="図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858" y="2098677"/>
            <a:ext cx="95726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859" y="5553075"/>
            <a:ext cx="957263" cy="11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613" y="5099050"/>
            <a:ext cx="1052512" cy="1597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グループ化 54"/>
          <p:cNvGrpSpPr/>
          <p:nvPr/>
        </p:nvGrpSpPr>
        <p:grpSpPr>
          <a:xfrm>
            <a:off x="0" y="0"/>
            <a:ext cx="9144000" cy="1052513"/>
            <a:chOff x="0" y="0"/>
            <a:chExt cx="9144000" cy="1052513"/>
          </a:xfrm>
        </p:grpSpPr>
        <p:sp>
          <p:nvSpPr>
            <p:cNvPr id="56" name="タイトル 1"/>
            <p:cNvSpPr>
              <a:spLocks/>
            </p:cNvSpPr>
            <p:nvPr/>
          </p:nvSpPr>
          <p:spPr bwMode="auto">
            <a:xfrm>
              <a:off x="0" y="0"/>
              <a:ext cx="9144000" cy="105251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108000" anchor="b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marL="177800" lvl="1" indent="0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3. </a:t>
              </a:r>
              <a:r>
                <a:rPr lang="ja-JP" altLang="en-US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地下</a:t>
              </a:r>
              <a:r>
                <a:rPr lang="ja-JP" altLang="en-US" sz="3300" dirty="0" err="1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てつの</a:t>
              </a:r>
              <a:r>
                <a:rPr lang="ja-JP" altLang="en-US" sz="33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 おり</a:t>
              </a:r>
              <a:r>
                <a:rPr lang="ja-JP" altLang="en-US" sz="3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+ 1c black" pitchFamily="50" charset="-128"/>
                  <a:ea typeface="M+ 1c black" pitchFamily="50" charset="-128"/>
                </a:rPr>
                <a:t>方</a:t>
              </a:r>
              <a:endPara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endParaRPr>
            </a:p>
          </p:txBody>
        </p:sp>
        <p:sp>
          <p:nvSpPr>
            <p:cNvPr id="57" name="Text Box 104"/>
            <p:cNvSpPr txBox="1">
              <a:spLocks noChangeArrowheads="1"/>
            </p:cNvSpPr>
            <p:nvPr/>
          </p:nvSpPr>
          <p:spPr bwMode="auto">
            <a:xfrm>
              <a:off x="809625" y="222250"/>
              <a:ext cx="3609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ja-JP" altLang="en-US" sz="1400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ち   か  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　　　　 　　　　　　　　かた</a:t>
              </a:r>
              <a:endPara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514" y="284621"/>
            <a:ext cx="1249496" cy="1784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4" name="Picture 5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664125" y="2723408"/>
            <a:ext cx="4724837" cy="314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コンテンツ プレースホルダ 2"/>
          <p:cNvSpPr>
            <a:spLocks noGrp="1"/>
          </p:cNvSpPr>
          <p:nvPr>
            <p:ph idx="1"/>
          </p:nvPr>
        </p:nvSpPr>
        <p:spPr>
          <a:xfrm>
            <a:off x="131445" y="1219835"/>
            <a:ext cx="4248150" cy="7921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電車を おりたら②</a:t>
            </a:r>
          </a:p>
        </p:txBody>
      </p:sp>
      <p:sp>
        <p:nvSpPr>
          <p:cNvPr id="21508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551DCA25-5335-4D11-86D1-94FA562E41FB}" type="slidenum">
              <a:rPr lang="ja-JP" altLang="en-US" sz="16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en-US" altLang="ja-JP" sz="16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grpSp>
        <p:nvGrpSpPr>
          <p:cNvPr id="8313" name="Group 121"/>
          <p:cNvGrpSpPr>
            <a:grpSpLocks/>
          </p:cNvGrpSpPr>
          <p:nvPr/>
        </p:nvGrpSpPr>
        <p:grpSpPr bwMode="auto">
          <a:xfrm>
            <a:off x="1349288" y="3881436"/>
            <a:ext cx="4961342" cy="2739656"/>
            <a:chOff x="3131" y="3355"/>
            <a:chExt cx="1872" cy="1092"/>
          </a:xfrm>
        </p:grpSpPr>
        <p:pic>
          <p:nvPicPr>
            <p:cNvPr id="23585" name="Picture 29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928" y="3730"/>
              <a:ext cx="1075" cy="7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86" name="Line 54"/>
            <p:cNvSpPr>
              <a:spLocks noChangeShapeType="1"/>
            </p:cNvSpPr>
            <p:nvPr/>
          </p:nvSpPr>
          <p:spPr bwMode="auto">
            <a:xfrm>
              <a:off x="3370" y="3449"/>
              <a:ext cx="548" cy="5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7" name="Rectangle 52"/>
            <p:cNvSpPr>
              <a:spLocks noChangeArrowheads="1"/>
            </p:cNvSpPr>
            <p:nvPr/>
          </p:nvSpPr>
          <p:spPr bwMode="auto">
            <a:xfrm>
              <a:off x="3131" y="3355"/>
              <a:ext cx="234" cy="1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3559" name="テキスト ボックス 8"/>
          <p:cNvSpPr txBox="1">
            <a:spLocks noChangeArrowheads="1"/>
          </p:cNvSpPr>
          <p:nvPr/>
        </p:nvSpPr>
        <p:spPr bwMode="auto">
          <a:xfrm>
            <a:off x="184853" y="1042353"/>
            <a:ext cx="185508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rgbClr val="FF6600"/>
                </a:solidFill>
                <a:latin typeface="HG丸ｺﾞｼｯｸM-PRO" pitchFamily="50" charset="-128"/>
                <a:ea typeface="ＭＳ ゴシック" pitchFamily="49" charset="-128"/>
              </a:rPr>
              <a:t>でんしゃ</a:t>
            </a:r>
            <a:endParaRPr lang="ja-JP" altLang="en-US" sz="1400" dirty="0">
              <a:solidFill>
                <a:schemeClr val="tx1"/>
              </a:solidFill>
              <a:latin typeface="Arial" charset="0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9049" y="436377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➀きっぷを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つかうと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き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736107" y="12610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</a:t>
            </a:r>
            <a:r>
              <a:rPr lang="en-US" altLang="ja-JP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icsca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つかうと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き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4" name="Picture 29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47387" y="1843545"/>
            <a:ext cx="2600248" cy="22228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1349287" y="3468913"/>
            <a:ext cx="476325" cy="3270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6" name="Line 54"/>
          <p:cNvSpPr>
            <a:spLocks noChangeShapeType="1"/>
          </p:cNvSpPr>
          <p:nvPr/>
        </p:nvSpPr>
        <p:spPr bwMode="auto">
          <a:xfrm flipV="1">
            <a:off x="1817203" y="3468913"/>
            <a:ext cx="1918904" cy="102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7" name="Group 76"/>
          <p:cNvGrpSpPr>
            <a:grpSpLocks/>
          </p:cNvGrpSpPr>
          <p:nvPr/>
        </p:nvGrpSpPr>
        <p:grpSpPr bwMode="auto">
          <a:xfrm>
            <a:off x="6459930" y="4733103"/>
            <a:ext cx="2684070" cy="1839709"/>
            <a:chOff x="3710" y="530"/>
            <a:chExt cx="1905" cy="8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AutoShape 59"/>
            <p:cNvSpPr>
              <a:spLocks noChangeArrowheads="1"/>
            </p:cNvSpPr>
            <p:nvPr/>
          </p:nvSpPr>
          <p:spPr bwMode="auto">
            <a:xfrm>
              <a:off x="3710" y="530"/>
              <a:ext cx="1905" cy="897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3600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きかいに きっぷを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 入れて かいさつを 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通りましょう！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きっぷはきかいが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　回しゅうします。</a:t>
              </a:r>
            </a:p>
          </p:txBody>
        </p:sp>
        <p:sp>
          <p:nvSpPr>
            <p:cNvPr id="30" name="Text Box 60"/>
            <p:cNvSpPr txBox="1">
              <a:spLocks noChangeArrowheads="1"/>
            </p:cNvSpPr>
            <p:nvPr/>
          </p:nvSpPr>
          <p:spPr bwMode="auto">
            <a:xfrm>
              <a:off x="4001" y="662"/>
              <a:ext cx="3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4074" y="802"/>
              <a:ext cx="44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とお</a:t>
              </a:r>
            </a:p>
          </p:txBody>
        </p:sp>
      </p:grpSp>
      <p:grpSp>
        <p:nvGrpSpPr>
          <p:cNvPr id="32" name="Group 76"/>
          <p:cNvGrpSpPr>
            <a:grpSpLocks/>
          </p:cNvGrpSpPr>
          <p:nvPr/>
        </p:nvGrpSpPr>
        <p:grpSpPr bwMode="auto">
          <a:xfrm>
            <a:off x="6074428" y="2020313"/>
            <a:ext cx="2944017" cy="2066357"/>
            <a:chOff x="3710" y="530"/>
            <a:chExt cx="1905" cy="897"/>
          </a:xfrm>
          <a:solidFill>
            <a:srgbClr val="FF5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AutoShape 59"/>
            <p:cNvSpPr>
              <a:spLocks noChangeArrowheads="1"/>
            </p:cNvSpPr>
            <p:nvPr/>
          </p:nvSpPr>
          <p:spPr bwMode="auto">
            <a:xfrm>
              <a:off x="3710" y="530"/>
              <a:ext cx="1905" cy="89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36000" anchor="b" anchorCtr="1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ja-JP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IC</a:t>
              </a: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カードをタッチして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かいさつを通りましょう。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乗った区間の運ちんが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カード</a:t>
              </a: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から</a:t>
              </a:r>
              <a:r>
                <a:rPr lang="ja-JP" altLang="en-US" sz="1600" b="1" dirty="0" err="1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じ</a:t>
              </a: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どうで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ＭＳ ゴシック" pitchFamily="49" charset="-128"/>
                  <a:ea typeface="ＭＳ ゴシック" pitchFamily="49" charset="-128"/>
                </a:rPr>
                <a:t>引かれるよ。</a:t>
              </a:r>
              <a:endPara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35" name="Text Box 63"/>
            <p:cNvSpPr txBox="1">
              <a:spLocks noChangeArrowheads="1"/>
            </p:cNvSpPr>
            <p:nvPr/>
          </p:nvSpPr>
          <p:spPr bwMode="auto">
            <a:xfrm>
              <a:off x="4474" y="718"/>
              <a:ext cx="44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10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とお</a:t>
              </a:r>
            </a:p>
          </p:txBody>
        </p:sp>
      </p:grp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6480220" y="2807271"/>
            <a:ext cx="427202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の</a:t>
            </a:r>
            <a:endParaRPr lang="ja-JP" altLang="en-US" sz="1000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7042475" y="2796690"/>
            <a:ext cx="64751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くかん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7652042" y="2796689"/>
            <a:ext cx="64751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う</a:t>
            </a:r>
            <a:r>
              <a:rPr lang="ja-JP" altLang="en-US" sz="10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ん</a:t>
            </a:r>
            <a:endParaRPr lang="ja-JP" altLang="en-US" sz="1000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6869938" y="3474306"/>
            <a:ext cx="647515" cy="24622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ひ</a:t>
            </a:r>
            <a:endParaRPr lang="ja-JP" altLang="en-US" sz="1000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6451" y="1131129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いくすか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180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43696" y="980728"/>
            <a:ext cx="792088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8738">
              <a:lnSpc>
                <a:spcPts val="7500"/>
              </a:lnSpc>
            </a:pPr>
            <a:r>
              <a:rPr lang="ja-JP" altLang="en-US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ぜひ　おうちの人と</a:t>
            </a:r>
            <a:endParaRPr lang="en-US" altLang="ja-JP" sz="60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03200" dist="279400" dir="5400000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</a:endParaRPr>
          </a:p>
          <a:p>
            <a:pPr indent="58738">
              <a:lnSpc>
                <a:spcPts val="7500"/>
              </a:lnSpc>
            </a:pPr>
            <a:endParaRPr lang="en-US" altLang="ja-JP" sz="60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03200" dist="279400" dir="5400000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</a:endParaRPr>
          </a:p>
          <a:p>
            <a:pPr indent="58738">
              <a:lnSpc>
                <a:spcPts val="7500"/>
              </a:lnSpc>
            </a:pPr>
            <a:r>
              <a:rPr kumimoji="1" lang="ja-JP" altLang="en-US" sz="6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乗</a:t>
            </a:r>
            <a:r>
              <a:rPr kumimoji="1" lang="ja-JP" altLang="en-US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03200" dist="279400" dir="5400000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ってみてね！！</a:t>
            </a:r>
            <a:endParaRPr kumimoji="1" lang="en-US" altLang="ja-JP" sz="60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03200" dist="279400" dir="5400000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834316"/>
            <a:ext cx="1872208" cy="2554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9B9C-55AE-471B-8AA1-7A406D031EF5}" type="slidenum">
              <a:rPr lang="ja-JP" altLang="en-US" sz="1600" b="1" smtClean="0"/>
              <a:pPr>
                <a:defRPr/>
              </a:pPr>
              <a:t>18</a:t>
            </a:fld>
            <a:endParaRPr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13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4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60196" y="1217502"/>
            <a:ext cx="3618854" cy="49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3243E664-40BF-42CD-B463-021B06CD661B}" type="slidenum">
              <a:rPr lang="ja-JP" altLang="en-US" sz="1600" b="1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en-US" altLang="ja-JP" sz="1600" b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6388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55576" y="1143000"/>
            <a:ext cx="5903913" cy="71913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ja-JP" altLang="en-US" b="1" spc="-20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きっ</a:t>
            </a:r>
            <a:r>
              <a:rPr lang="ja-JP" altLang="en-US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ぷの 買い方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83288" y="6327775"/>
            <a:ext cx="251936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</a:t>
            </a:r>
            <a:r>
              <a:rPr lang="ja-JP" altLang="en-US" sz="2400" b="1" dirty="0" err="1" smtClean="0">
                <a:solidFill>
                  <a:srgbClr val="FF3300"/>
                </a:solidFill>
                <a:latin typeface="Arial" charset="0"/>
              </a:rPr>
              <a:t>けん売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き＞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2" name="Text Box 75"/>
          <p:cNvSpPr txBox="1">
            <a:spLocks noChangeArrowheads="1"/>
          </p:cNvSpPr>
          <p:nvPr/>
        </p:nvSpPr>
        <p:spPr bwMode="auto">
          <a:xfrm>
            <a:off x="6902450" y="62817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200" dirty="0" smtClean="0">
                <a:solidFill>
                  <a:srgbClr val="FF3300"/>
                </a:solidFill>
                <a:latin typeface="ＭＳ ゴシック" pitchFamily="49" charset="-128"/>
                <a:ea typeface="ＭＳ ゴシック" pitchFamily="49" charset="-128"/>
              </a:rPr>
              <a:t>ばい</a:t>
            </a:r>
            <a:endParaRPr lang="ja-JP" altLang="en-US" sz="1200" dirty="0">
              <a:solidFill>
                <a:srgbClr val="FF33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318" name="Text Box 90"/>
          <p:cNvSpPr txBox="1">
            <a:spLocks noChangeArrowheads="1"/>
          </p:cNvSpPr>
          <p:nvPr/>
        </p:nvSpPr>
        <p:spPr bwMode="auto">
          <a:xfrm>
            <a:off x="6156326" y="3141662"/>
            <a:ext cx="431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0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お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019275" y="3710780"/>
            <a:ext cx="4344887" cy="1651794"/>
            <a:chOff x="1019275" y="3710780"/>
            <a:chExt cx="4344887" cy="1651794"/>
          </a:xfrm>
        </p:grpSpPr>
        <p:grpSp>
          <p:nvGrpSpPr>
            <p:cNvPr id="53357" name="Group 109"/>
            <p:cNvGrpSpPr>
              <a:grpSpLocks/>
            </p:cNvGrpSpPr>
            <p:nvPr/>
          </p:nvGrpSpPr>
          <p:grpSpPr bwMode="auto">
            <a:xfrm>
              <a:off x="2428876" y="3710780"/>
              <a:ext cx="2935286" cy="1130299"/>
              <a:chOff x="725" y="1632"/>
              <a:chExt cx="1849" cy="7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323" name="Freeform 67"/>
              <p:cNvSpPr>
                <a:spLocks/>
              </p:cNvSpPr>
              <p:nvPr/>
            </p:nvSpPr>
            <p:spPr bwMode="auto">
              <a:xfrm rot="16581859">
                <a:off x="678" y="1951"/>
                <a:ext cx="440" cy="346"/>
              </a:xfrm>
              <a:custGeom>
                <a:avLst/>
                <a:gdLst>
                  <a:gd name="T0" fmla="*/ 250 w 454"/>
                  <a:gd name="T1" fmla="*/ 127 h 363"/>
                  <a:gd name="T2" fmla="*/ 0 w 454"/>
                  <a:gd name="T3" fmla="*/ 0 h 363"/>
                  <a:gd name="T4" fmla="*/ 150 w 454"/>
                  <a:gd name="T5" fmla="*/ 146 h 363"/>
                  <a:gd name="T6" fmla="*/ 250 w 454"/>
                  <a:gd name="T7" fmla="*/ 127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4" h="363">
                    <a:moveTo>
                      <a:pt x="454" y="317"/>
                    </a:moveTo>
                    <a:lnTo>
                      <a:pt x="0" y="0"/>
                    </a:lnTo>
                    <a:lnTo>
                      <a:pt x="272" y="363"/>
                    </a:lnTo>
                    <a:lnTo>
                      <a:pt x="454" y="31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324" name="AutoShape 68"/>
              <p:cNvSpPr>
                <a:spLocks noChangeArrowheads="1"/>
              </p:cNvSpPr>
              <p:nvPr/>
            </p:nvSpPr>
            <p:spPr bwMode="auto">
              <a:xfrm>
                <a:off x="879" y="1637"/>
                <a:ext cx="1625" cy="534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10800" anchor="b" anchorCtr="1"/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algn="ctr" eaLnBrk="1" hangingPunct="1">
                  <a:lnSpc>
                    <a:spcPts val="27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地下</a:t>
                </a:r>
                <a:r>
                  <a:rPr lang="ja-JP" altLang="en-US" sz="1800" b="1" dirty="0" err="1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てつは</a:t>
                </a: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 のる 前に </a:t>
                </a:r>
              </a:p>
              <a:p>
                <a:pPr algn="ctr" eaLnBrk="1" hangingPunct="1">
                  <a:lnSpc>
                    <a:spcPts val="27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きっぷを 買うんだね。</a:t>
                </a:r>
              </a:p>
            </p:txBody>
          </p:sp>
          <p:sp>
            <p:nvSpPr>
              <p:cNvPr id="12325" name="Text Box 70"/>
              <p:cNvSpPr txBox="1">
                <a:spLocks noChangeArrowheads="1"/>
              </p:cNvSpPr>
              <p:nvPr/>
            </p:nvSpPr>
            <p:spPr bwMode="auto">
              <a:xfrm>
                <a:off x="900" y="1632"/>
                <a:ext cx="1674" cy="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0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ち  か　　　　　　　　　　　まえ</a:t>
                </a:r>
              </a:p>
            </p:txBody>
          </p:sp>
          <p:sp>
            <p:nvSpPr>
              <p:cNvPr id="22" name="Text Box 70"/>
              <p:cNvSpPr txBox="1">
                <a:spLocks noChangeArrowheads="1"/>
              </p:cNvSpPr>
              <p:nvPr/>
            </p:nvSpPr>
            <p:spPr bwMode="auto">
              <a:xfrm>
                <a:off x="1565" y="1840"/>
                <a:ext cx="194" cy="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0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か</a:t>
                </a:r>
              </a:p>
            </p:txBody>
          </p:sp>
        </p:grp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9275" y="4001293"/>
              <a:ext cx="1339361" cy="13612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145157" y="1623857"/>
            <a:ext cx="5369816" cy="2377436"/>
            <a:chOff x="145157" y="1623857"/>
            <a:chExt cx="5369816" cy="2377436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157" y="1623857"/>
              <a:ext cx="1664809" cy="23774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8" name="Group 111"/>
            <p:cNvGrpSpPr>
              <a:grpSpLocks/>
            </p:cNvGrpSpPr>
            <p:nvPr/>
          </p:nvGrpSpPr>
          <p:grpSpPr bwMode="auto">
            <a:xfrm>
              <a:off x="1593850" y="1829597"/>
              <a:ext cx="3921123" cy="1109662"/>
              <a:chOff x="883" y="1071"/>
              <a:chExt cx="2470" cy="6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 rot="17311172">
                <a:off x="904" y="1248"/>
                <a:ext cx="635" cy="409"/>
              </a:xfrm>
              <a:custGeom>
                <a:avLst/>
                <a:gdLst>
                  <a:gd name="T0" fmla="*/ 266493 w 454"/>
                  <a:gd name="T1" fmla="*/ 3055 h 363"/>
                  <a:gd name="T2" fmla="*/ 0 w 454"/>
                  <a:gd name="T3" fmla="*/ 0 h 363"/>
                  <a:gd name="T4" fmla="*/ 159330 w 454"/>
                  <a:gd name="T5" fmla="*/ 3506 h 363"/>
                  <a:gd name="T6" fmla="*/ 266493 w 454"/>
                  <a:gd name="T7" fmla="*/ 3055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4" h="363">
                    <a:moveTo>
                      <a:pt x="454" y="317"/>
                    </a:moveTo>
                    <a:lnTo>
                      <a:pt x="0" y="0"/>
                    </a:lnTo>
                    <a:lnTo>
                      <a:pt x="272" y="363"/>
                    </a:lnTo>
                    <a:lnTo>
                      <a:pt x="454" y="31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" name="AutoShape 72"/>
              <p:cNvSpPr>
                <a:spLocks noChangeArrowheads="1"/>
              </p:cNvSpPr>
              <p:nvPr/>
            </p:nvSpPr>
            <p:spPr bwMode="auto">
              <a:xfrm>
                <a:off x="883" y="1071"/>
                <a:ext cx="2470" cy="403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72000" anchor="b" anchorCtr="1"/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err="1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けん売き</a:t>
                </a:r>
                <a:r>
                  <a:rPr lang="ja-JP" altLang="en-US" sz="1800" b="1" dirty="0" smtClean="0">
                    <a:solidFill>
                      <a:srgbClr val="FFFFFF"/>
                    </a:solidFill>
                    <a:latin typeface="ＭＳ ゴシック" pitchFamily="49" charset="-128"/>
                    <a:ea typeface="ＭＳ ゴシック" pitchFamily="49" charset="-128"/>
                  </a:rPr>
                  <a:t>で きっぷを買いましょう。</a:t>
                </a:r>
              </a:p>
            </p:txBody>
          </p:sp>
          <p:sp>
            <p:nvSpPr>
              <p:cNvPr id="41" name="Text Box 73"/>
              <p:cNvSpPr txBox="1">
                <a:spLocks noChangeArrowheads="1"/>
              </p:cNvSpPr>
              <p:nvPr/>
            </p:nvSpPr>
            <p:spPr bwMode="auto">
              <a:xfrm>
                <a:off x="1145" y="1127"/>
                <a:ext cx="48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0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ばい</a:t>
                </a:r>
              </a:p>
            </p:txBody>
          </p:sp>
        </p:grpSp>
      </p:grpSp>
      <p:sp>
        <p:nvSpPr>
          <p:cNvPr id="21" name="Text Box 73"/>
          <p:cNvSpPr txBox="1">
            <a:spLocks noChangeArrowheads="1"/>
          </p:cNvSpPr>
          <p:nvPr/>
        </p:nvSpPr>
        <p:spPr bwMode="auto">
          <a:xfrm>
            <a:off x="1936966" y="1027113"/>
            <a:ext cx="1800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latin typeface="ＭＳ ゴシック" pitchFamily="49" charset="-128"/>
                <a:ea typeface="ＭＳ ゴシック" pitchFamily="49" charset="-128"/>
              </a:rPr>
              <a:t>か　　　　　</a:t>
            </a:r>
            <a:r>
              <a:rPr lang="ja-JP" altLang="en-US" sz="1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1000" dirty="0" smtClean="0">
                <a:latin typeface="ＭＳ ゴシック" pitchFamily="49" charset="-128"/>
                <a:ea typeface="ＭＳ ゴシック" pitchFamily="49" charset="-128"/>
              </a:rPr>
              <a:t>かた</a:t>
            </a:r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auto">
          <a:xfrm>
            <a:off x="3811587" y="1934372"/>
            <a:ext cx="3079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か</a:t>
            </a:r>
          </a:p>
        </p:txBody>
      </p:sp>
      <p:sp>
        <p:nvSpPr>
          <p:cNvPr id="25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26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kumimoji="1" sz="20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 kumimoji="1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Arial" charset="0"/>
              <a:buChar char="•"/>
              <a:defRPr kumimoji="1" sz="1600">
                <a:solidFill>
                  <a:schemeClr val="tx2"/>
                </a:solidFill>
                <a:latin typeface="Century Gothic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3243E664-40BF-42CD-B463-021B06CD661B}" type="slidenum">
              <a:rPr lang="ja-JP" altLang="en-US" sz="1600" b="1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en-US" altLang="ja-JP" sz="1600" b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6393" name="Text Box 80"/>
          <p:cNvSpPr txBox="1">
            <a:spLocks noChangeArrowheads="1"/>
          </p:cNvSpPr>
          <p:nvPr/>
        </p:nvSpPr>
        <p:spPr bwMode="auto">
          <a:xfrm>
            <a:off x="6011863" y="2133600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90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 かね　　　  い</a:t>
            </a:r>
          </a:p>
        </p:txBody>
      </p:sp>
      <p:sp>
        <p:nvSpPr>
          <p:cNvPr id="16394" name="Text Box 81"/>
          <p:cNvSpPr txBox="1">
            <a:spLocks noChangeArrowheads="1"/>
          </p:cNvSpPr>
          <p:nvPr/>
        </p:nvSpPr>
        <p:spPr bwMode="auto">
          <a:xfrm>
            <a:off x="5724525" y="2708275"/>
            <a:ext cx="1511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90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     こ   ども  うん ちん</a:t>
            </a:r>
          </a:p>
        </p:txBody>
      </p:sp>
      <p:grpSp>
        <p:nvGrpSpPr>
          <p:cNvPr id="53355" name="Group 107"/>
          <p:cNvGrpSpPr>
            <a:grpSpLocks/>
          </p:cNvGrpSpPr>
          <p:nvPr/>
        </p:nvGrpSpPr>
        <p:grpSpPr bwMode="auto">
          <a:xfrm>
            <a:off x="5867401" y="2708277"/>
            <a:ext cx="1800225" cy="633413"/>
            <a:chOff x="3696" y="1706"/>
            <a:chExt cx="1134" cy="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17" name="Text Box 89"/>
            <p:cNvSpPr txBox="1">
              <a:spLocks noChangeArrowheads="1"/>
            </p:cNvSpPr>
            <p:nvPr/>
          </p:nvSpPr>
          <p:spPr bwMode="auto">
            <a:xfrm>
              <a:off x="3696" y="1706"/>
              <a:ext cx="11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こ ども うんちん</a:t>
              </a:r>
            </a:p>
          </p:txBody>
        </p:sp>
        <p:sp>
          <p:nvSpPr>
            <p:cNvPr id="12318" name="Text Box 90"/>
            <p:cNvSpPr txBox="1">
              <a:spLocks noChangeArrowheads="1"/>
            </p:cNvSpPr>
            <p:nvPr/>
          </p:nvSpPr>
          <p:spPr bwMode="auto">
            <a:xfrm>
              <a:off x="3878" y="1979"/>
              <a:ext cx="27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18000" anchor="b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お</a:t>
              </a:r>
            </a:p>
          </p:txBody>
        </p:sp>
      </p:grpSp>
      <p:pic>
        <p:nvPicPr>
          <p:cNvPr id="16399" name="Picture 4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9200" y="1447342"/>
            <a:ext cx="3429000" cy="471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571500" y="1916089"/>
            <a:ext cx="4213860" cy="2071779"/>
            <a:chOff x="571500" y="1916089"/>
            <a:chExt cx="4213860" cy="2071779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6228"/>
            <a:stretch/>
          </p:blipFill>
          <p:spPr>
            <a:xfrm>
              <a:off x="571500" y="1916089"/>
              <a:ext cx="1624978" cy="18510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Group 107"/>
            <p:cNvGrpSpPr>
              <a:grpSpLocks/>
            </p:cNvGrpSpPr>
            <p:nvPr/>
          </p:nvGrpSpPr>
          <p:grpSpPr bwMode="auto">
            <a:xfrm>
              <a:off x="1810263" y="2841604"/>
              <a:ext cx="2975097" cy="1146264"/>
              <a:chOff x="271" y="2586"/>
              <a:chExt cx="2672" cy="32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86"/>
              <p:cNvSpPr>
                <a:spLocks/>
              </p:cNvSpPr>
              <p:nvPr/>
            </p:nvSpPr>
            <p:spPr bwMode="auto">
              <a:xfrm rot="18160585">
                <a:off x="727" y="2177"/>
                <a:ext cx="149" cy="1061"/>
              </a:xfrm>
              <a:custGeom>
                <a:avLst/>
                <a:gdLst>
                  <a:gd name="T0" fmla="*/ 4820 w 454"/>
                  <a:gd name="T1" fmla="*/ 10 h 363"/>
                  <a:gd name="T2" fmla="*/ 0 w 454"/>
                  <a:gd name="T3" fmla="*/ 0 h 363"/>
                  <a:gd name="T4" fmla="*/ 2885 w 454"/>
                  <a:gd name="T5" fmla="*/ 12 h 363"/>
                  <a:gd name="T6" fmla="*/ 4820 w 454"/>
                  <a:gd name="T7" fmla="*/ 10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4" h="363">
                    <a:moveTo>
                      <a:pt x="454" y="317"/>
                    </a:moveTo>
                    <a:lnTo>
                      <a:pt x="0" y="0"/>
                    </a:lnTo>
                    <a:lnTo>
                      <a:pt x="272" y="363"/>
                    </a:lnTo>
                    <a:lnTo>
                      <a:pt x="454" y="3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" name="AutoShape 78"/>
              <p:cNvSpPr>
                <a:spLocks noChangeArrowheads="1"/>
              </p:cNvSpPr>
              <p:nvPr/>
            </p:nvSpPr>
            <p:spPr bwMode="auto">
              <a:xfrm>
                <a:off x="829" y="2586"/>
                <a:ext cx="2114" cy="321"/>
              </a:xfrm>
              <a:prstGeom prst="roundRect">
                <a:avLst>
                  <a:gd name="adj" fmla="val 25579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72000" anchor="b"/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lnSpc>
                    <a:spcPts val="35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20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画</a:t>
                </a:r>
                <a:r>
                  <a:rPr lang="ja-JP" altLang="en-US" sz="2000" b="1" dirty="0" err="1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めんと</a:t>
                </a:r>
                <a:r>
                  <a:rPr lang="ja-JP" altLang="en-US" sz="20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ボタンを</a:t>
                </a:r>
                <a:endParaRPr lang="en-US" altLang="ja-JP" sz="20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eaLnBrk="1" hangingPunct="1">
                  <a:lnSpc>
                    <a:spcPts val="35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20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使うんだよ！</a:t>
                </a:r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3254375" y="2446020"/>
            <a:ext cx="3028633" cy="2224131"/>
            <a:chOff x="3254375" y="2446020"/>
            <a:chExt cx="3028633" cy="2224131"/>
          </a:xfrm>
        </p:grpSpPr>
        <p:sp>
          <p:nvSpPr>
            <p:cNvPr id="5" name="正方形/長方形 4"/>
            <p:cNvSpPr/>
            <p:nvPr/>
          </p:nvSpPr>
          <p:spPr>
            <a:xfrm>
              <a:off x="5841365" y="2446020"/>
              <a:ext cx="441643" cy="1313180"/>
            </a:xfrm>
            <a:custGeom>
              <a:avLst/>
              <a:gdLst>
                <a:gd name="connsiteX0" fmla="*/ 0 w 258763"/>
                <a:gd name="connsiteY0" fmla="*/ 0 h 1473200"/>
                <a:gd name="connsiteX1" fmla="*/ 258763 w 258763"/>
                <a:gd name="connsiteY1" fmla="*/ 0 h 1473200"/>
                <a:gd name="connsiteX2" fmla="*/ 258763 w 258763"/>
                <a:gd name="connsiteY2" fmla="*/ 1473200 h 1473200"/>
                <a:gd name="connsiteX3" fmla="*/ 0 w 258763"/>
                <a:gd name="connsiteY3" fmla="*/ 1473200 h 1473200"/>
                <a:gd name="connsiteX4" fmla="*/ 0 w 258763"/>
                <a:gd name="connsiteY4" fmla="*/ 0 h 1473200"/>
                <a:gd name="connsiteX0" fmla="*/ 0 w 555943"/>
                <a:gd name="connsiteY0" fmla="*/ 76200 h 1549400"/>
                <a:gd name="connsiteX1" fmla="*/ 555943 w 555943"/>
                <a:gd name="connsiteY1" fmla="*/ 0 h 1549400"/>
                <a:gd name="connsiteX2" fmla="*/ 258763 w 555943"/>
                <a:gd name="connsiteY2" fmla="*/ 1549400 h 1549400"/>
                <a:gd name="connsiteX3" fmla="*/ 0 w 555943"/>
                <a:gd name="connsiteY3" fmla="*/ 1549400 h 1549400"/>
                <a:gd name="connsiteX4" fmla="*/ 0 w 555943"/>
                <a:gd name="connsiteY4" fmla="*/ 76200 h 1549400"/>
                <a:gd name="connsiteX0" fmla="*/ 342900 w 555943"/>
                <a:gd name="connsiteY0" fmla="*/ 7620 h 1549400"/>
                <a:gd name="connsiteX1" fmla="*/ 555943 w 555943"/>
                <a:gd name="connsiteY1" fmla="*/ 0 h 1549400"/>
                <a:gd name="connsiteX2" fmla="*/ 258763 w 555943"/>
                <a:gd name="connsiteY2" fmla="*/ 1549400 h 1549400"/>
                <a:gd name="connsiteX3" fmla="*/ 0 w 555943"/>
                <a:gd name="connsiteY3" fmla="*/ 1549400 h 1549400"/>
                <a:gd name="connsiteX4" fmla="*/ 342900 w 555943"/>
                <a:gd name="connsiteY4" fmla="*/ 7620 h 1549400"/>
                <a:gd name="connsiteX0" fmla="*/ 228600 w 441643"/>
                <a:gd name="connsiteY0" fmla="*/ 7620 h 1549400"/>
                <a:gd name="connsiteX1" fmla="*/ 441643 w 441643"/>
                <a:gd name="connsiteY1" fmla="*/ 0 h 1549400"/>
                <a:gd name="connsiteX2" fmla="*/ 144463 w 441643"/>
                <a:gd name="connsiteY2" fmla="*/ 1549400 h 1549400"/>
                <a:gd name="connsiteX3" fmla="*/ 0 w 441643"/>
                <a:gd name="connsiteY3" fmla="*/ 1244600 h 1549400"/>
                <a:gd name="connsiteX4" fmla="*/ 228600 w 441643"/>
                <a:gd name="connsiteY4" fmla="*/ 7620 h 1549400"/>
                <a:gd name="connsiteX0" fmla="*/ 228600 w 441643"/>
                <a:gd name="connsiteY0" fmla="*/ 7620 h 1366520"/>
                <a:gd name="connsiteX1" fmla="*/ 441643 w 441643"/>
                <a:gd name="connsiteY1" fmla="*/ 0 h 1366520"/>
                <a:gd name="connsiteX2" fmla="*/ 220663 w 441643"/>
                <a:gd name="connsiteY2" fmla="*/ 1366520 h 1366520"/>
                <a:gd name="connsiteX3" fmla="*/ 0 w 441643"/>
                <a:gd name="connsiteY3" fmla="*/ 1244600 h 1366520"/>
                <a:gd name="connsiteX4" fmla="*/ 228600 w 441643"/>
                <a:gd name="connsiteY4" fmla="*/ 7620 h 1366520"/>
                <a:gd name="connsiteX0" fmla="*/ 228600 w 441643"/>
                <a:gd name="connsiteY0" fmla="*/ 7620 h 1366520"/>
                <a:gd name="connsiteX1" fmla="*/ 441643 w 441643"/>
                <a:gd name="connsiteY1" fmla="*/ 0 h 1366520"/>
                <a:gd name="connsiteX2" fmla="*/ 220663 w 441643"/>
                <a:gd name="connsiteY2" fmla="*/ 1366520 h 1366520"/>
                <a:gd name="connsiteX3" fmla="*/ 0 w 441643"/>
                <a:gd name="connsiteY3" fmla="*/ 1290320 h 1366520"/>
                <a:gd name="connsiteX4" fmla="*/ 228600 w 441643"/>
                <a:gd name="connsiteY4" fmla="*/ 7620 h 1366520"/>
                <a:gd name="connsiteX0" fmla="*/ 228600 w 441643"/>
                <a:gd name="connsiteY0" fmla="*/ 7620 h 1290320"/>
                <a:gd name="connsiteX1" fmla="*/ 441643 w 441643"/>
                <a:gd name="connsiteY1" fmla="*/ 0 h 1290320"/>
                <a:gd name="connsiteX2" fmla="*/ 235903 w 441643"/>
                <a:gd name="connsiteY2" fmla="*/ 1290320 h 1290320"/>
                <a:gd name="connsiteX3" fmla="*/ 0 w 441643"/>
                <a:gd name="connsiteY3" fmla="*/ 1290320 h 1290320"/>
                <a:gd name="connsiteX4" fmla="*/ 228600 w 441643"/>
                <a:gd name="connsiteY4" fmla="*/ 7620 h 1290320"/>
                <a:gd name="connsiteX0" fmla="*/ 228600 w 441643"/>
                <a:gd name="connsiteY0" fmla="*/ 7620 h 1320800"/>
                <a:gd name="connsiteX1" fmla="*/ 441643 w 441643"/>
                <a:gd name="connsiteY1" fmla="*/ 0 h 1320800"/>
                <a:gd name="connsiteX2" fmla="*/ 220663 w 441643"/>
                <a:gd name="connsiteY2" fmla="*/ 1320800 h 1320800"/>
                <a:gd name="connsiteX3" fmla="*/ 0 w 441643"/>
                <a:gd name="connsiteY3" fmla="*/ 1290320 h 1320800"/>
                <a:gd name="connsiteX4" fmla="*/ 228600 w 441643"/>
                <a:gd name="connsiteY4" fmla="*/ 7620 h 1320800"/>
                <a:gd name="connsiteX0" fmla="*/ 228600 w 441643"/>
                <a:gd name="connsiteY0" fmla="*/ 0 h 1313180"/>
                <a:gd name="connsiteX1" fmla="*/ 441643 w 441643"/>
                <a:gd name="connsiteY1" fmla="*/ 7620 h 1313180"/>
                <a:gd name="connsiteX2" fmla="*/ 220663 w 441643"/>
                <a:gd name="connsiteY2" fmla="*/ 1313180 h 1313180"/>
                <a:gd name="connsiteX3" fmla="*/ 0 w 441643"/>
                <a:gd name="connsiteY3" fmla="*/ 1282700 h 1313180"/>
                <a:gd name="connsiteX4" fmla="*/ 228600 w 441643"/>
                <a:gd name="connsiteY4" fmla="*/ 0 h 1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43" h="1313180">
                  <a:moveTo>
                    <a:pt x="228600" y="0"/>
                  </a:moveTo>
                  <a:lnTo>
                    <a:pt x="441643" y="7620"/>
                  </a:lnTo>
                  <a:lnTo>
                    <a:pt x="220663" y="1313180"/>
                  </a:lnTo>
                  <a:lnTo>
                    <a:pt x="0" y="1282700"/>
                  </a:lnTo>
                  <a:lnTo>
                    <a:pt x="228600" y="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3254375" y="3684338"/>
              <a:ext cx="2613026" cy="985813"/>
              <a:chOff x="3254375" y="3684338"/>
              <a:chExt cx="2613026" cy="985813"/>
            </a:xfrm>
          </p:grpSpPr>
          <p:cxnSp>
            <p:nvCxnSpPr>
              <p:cNvPr id="9" name="直線矢印コネクタ 8"/>
              <p:cNvCxnSpPr/>
              <p:nvPr/>
            </p:nvCxnSpPr>
            <p:spPr>
              <a:xfrm flipV="1">
                <a:off x="4318000" y="3684338"/>
                <a:ext cx="1549401" cy="7549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3254375" y="4208486"/>
                <a:ext cx="115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ボタン</a:t>
                </a:r>
                <a:endParaRPr kumimoji="1"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</p:grpSp>
      <p:grpSp>
        <p:nvGrpSpPr>
          <p:cNvPr id="8" name="グループ化 7"/>
          <p:cNvGrpSpPr/>
          <p:nvPr/>
        </p:nvGrpSpPr>
        <p:grpSpPr>
          <a:xfrm>
            <a:off x="3254375" y="2453640"/>
            <a:ext cx="4744085" cy="2844492"/>
            <a:chOff x="3254375" y="2453640"/>
            <a:chExt cx="4744085" cy="2844492"/>
          </a:xfrm>
        </p:grpSpPr>
        <p:sp>
          <p:nvSpPr>
            <p:cNvPr id="2" name="正方形/長方形 1"/>
            <p:cNvSpPr/>
            <p:nvPr/>
          </p:nvSpPr>
          <p:spPr>
            <a:xfrm>
              <a:off x="6166803" y="2453640"/>
              <a:ext cx="1831657" cy="1435100"/>
            </a:xfrm>
            <a:custGeom>
              <a:avLst/>
              <a:gdLst>
                <a:gd name="connsiteX0" fmla="*/ 0 w 1862137"/>
                <a:gd name="connsiteY0" fmla="*/ 0 h 1473200"/>
                <a:gd name="connsiteX1" fmla="*/ 1862137 w 1862137"/>
                <a:gd name="connsiteY1" fmla="*/ 0 h 1473200"/>
                <a:gd name="connsiteX2" fmla="*/ 1862137 w 1862137"/>
                <a:gd name="connsiteY2" fmla="*/ 1473200 h 1473200"/>
                <a:gd name="connsiteX3" fmla="*/ 0 w 1862137"/>
                <a:gd name="connsiteY3" fmla="*/ 1473200 h 1473200"/>
                <a:gd name="connsiteX4" fmla="*/ 0 w 1862137"/>
                <a:gd name="connsiteY4" fmla="*/ 0 h 1473200"/>
                <a:gd name="connsiteX0" fmla="*/ 205740 w 1862137"/>
                <a:gd name="connsiteY0" fmla="*/ 0 h 1473200"/>
                <a:gd name="connsiteX1" fmla="*/ 1862137 w 1862137"/>
                <a:gd name="connsiteY1" fmla="*/ 0 h 1473200"/>
                <a:gd name="connsiteX2" fmla="*/ 1862137 w 1862137"/>
                <a:gd name="connsiteY2" fmla="*/ 1473200 h 1473200"/>
                <a:gd name="connsiteX3" fmla="*/ 0 w 1862137"/>
                <a:gd name="connsiteY3" fmla="*/ 1473200 h 1473200"/>
                <a:gd name="connsiteX4" fmla="*/ 205740 w 1862137"/>
                <a:gd name="connsiteY4" fmla="*/ 0 h 1473200"/>
                <a:gd name="connsiteX0" fmla="*/ 152400 w 1808797"/>
                <a:gd name="connsiteY0" fmla="*/ 0 h 1473200"/>
                <a:gd name="connsiteX1" fmla="*/ 1808797 w 1808797"/>
                <a:gd name="connsiteY1" fmla="*/ 0 h 1473200"/>
                <a:gd name="connsiteX2" fmla="*/ 1808797 w 1808797"/>
                <a:gd name="connsiteY2" fmla="*/ 1473200 h 1473200"/>
                <a:gd name="connsiteX3" fmla="*/ 0 w 1808797"/>
                <a:gd name="connsiteY3" fmla="*/ 1259840 h 1473200"/>
                <a:gd name="connsiteX4" fmla="*/ 152400 w 1808797"/>
                <a:gd name="connsiteY4" fmla="*/ 0 h 1473200"/>
                <a:gd name="connsiteX0" fmla="*/ 152400 w 1808797"/>
                <a:gd name="connsiteY0" fmla="*/ 0 h 1374140"/>
                <a:gd name="connsiteX1" fmla="*/ 1808797 w 1808797"/>
                <a:gd name="connsiteY1" fmla="*/ 0 h 1374140"/>
                <a:gd name="connsiteX2" fmla="*/ 1702117 w 1808797"/>
                <a:gd name="connsiteY2" fmla="*/ 1374140 h 1374140"/>
                <a:gd name="connsiteX3" fmla="*/ 0 w 1808797"/>
                <a:gd name="connsiteY3" fmla="*/ 1259840 h 1374140"/>
                <a:gd name="connsiteX4" fmla="*/ 152400 w 1808797"/>
                <a:gd name="connsiteY4" fmla="*/ 0 h 1374140"/>
                <a:gd name="connsiteX0" fmla="*/ 152400 w 1854517"/>
                <a:gd name="connsiteY0" fmla="*/ 0 h 1374140"/>
                <a:gd name="connsiteX1" fmla="*/ 1854517 w 1854517"/>
                <a:gd name="connsiteY1" fmla="*/ 91440 h 1374140"/>
                <a:gd name="connsiteX2" fmla="*/ 1702117 w 1854517"/>
                <a:gd name="connsiteY2" fmla="*/ 1374140 h 1374140"/>
                <a:gd name="connsiteX3" fmla="*/ 0 w 1854517"/>
                <a:gd name="connsiteY3" fmla="*/ 1259840 h 1374140"/>
                <a:gd name="connsiteX4" fmla="*/ 152400 w 1854517"/>
                <a:gd name="connsiteY4" fmla="*/ 0 h 1374140"/>
                <a:gd name="connsiteX0" fmla="*/ 152400 w 1854517"/>
                <a:gd name="connsiteY0" fmla="*/ 0 h 1374140"/>
                <a:gd name="connsiteX1" fmla="*/ 1854517 w 1854517"/>
                <a:gd name="connsiteY1" fmla="*/ 15240 h 1374140"/>
                <a:gd name="connsiteX2" fmla="*/ 1702117 w 1854517"/>
                <a:gd name="connsiteY2" fmla="*/ 1374140 h 1374140"/>
                <a:gd name="connsiteX3" fmla="*/ 0 w 1854517"/>
                <a:gd name="connsiteY3" fmla="*/ 1259840 h 1374140"/>
                <a:gd name="connsiteX4" fmla="*/ 152400 w 1854517"/>
                <a:gd name="connsiteY4" fmla="*/ 0 h 1374140"/>
                <a:gd name="connsiteX0" fmla="*/ 175260 w 1854517"/>
                <a:gd name="connsiteY0" fmla="*/ 0 h 1427480"/>
                <a:gd name="connsiteX1" fmla="*/ 1854517 w 1854517"/>
                <a:gd name="connsiteY1" fmla="*/ 68580 h 1427480"/>
                <a:gd name="connsiteX2" fmla="*/ 1702117 w 1854517"/>
                <a:gd name="connsiteY2" fmla="*/ 1427480 h 1427480"/>
                <a:gd name="connsiteX3" fmla="*/ 0 w 1854517"/>
                <a:gd name="connsiteY3" fmla="*/ 1313180 h 1427480"/>
                <a:gd name="connsiteX4" fmla="*/ 175260 w 1854517"/>
                <a:gd name="connsiteY4" fmla="*/ 0 h 1427480"/>
                <a:gd name="connsiteX0" fmla="*/ 129540 w 1808797"/>
                <a:gd name="connsiteY0" fmla="*/ 0 h 1427480"/>
                <a:gd name="connsiteX1" fmla="*/ 1808797 w 1808797"/>
                <a:gd name="connsiteY1" fmla="*/ 68580 h 1427480"/>
                <a:gd name="connsiteX2" fmla="*/ 1656397 w 1808797"/>
                <a:gd name="connsiteY2" fmla="*/ 1427480 h 1427480"/>
                <a:gd name="connsiteX3" fmla="*/ 0 w 1808797"/>
                <a:gd name="connsiteY3" fmla="*/ 1305560 h 1427480"/>
                <a:gd name="connsiteX4" fmla="*/ 129540 w 1808797"/>
                <a:gd name="connsiteY4" fmla="*/ 0 h 1427480"/>
                <a:gd name="connsiteX0" fmla="*/ 190500 w 1808797"/>
                <a:gd name="connsiteY0" fmla="*/ 0 h 1435100"/>
                <a:gd name="connsiteX1" fmla="*/ 1808797 w 1808797"/>
                <a:gd name="connsiteY1" fmla="*/ 76200 h 1435100"/>
                <a:gd name="connsiteX2" fmla="*/ 1656397 w 1808797"/>
                <a:gd name="connsiteY2" fmla="*/ 1435100 h 1435100"/>
                <a:gd name="connsiteX3" fmla="*/ 0 w 1808797"/>
                <a:gd name="connsiteY3" fmla="*/ 1313180 h 1435100"/>
                <a:gd name="connsiteX4" fmla="*/ 190500 w 1808797"/>
                <a:gd name="connsiteY4" fmla="*/ 0 h 1435100"/>
                <a:gd name="connsiteX0" fmla="*/ 213360 w 1831657"/>
                <a:gd name="connsiteY0" fmla="*/ 0 h 1435100"/>
                <a:gd name="connsiteX1" fmla="*/ 1831657 w 1831657"/>
                <a:gd name="connsiteY1" fmla="*/ 76200 h 1435100"/>
                <a:gd name="connsiteX2" fmla="*/ 1679257 w 1831657"/>
                <a:gd name="connsiteY2" fmla="*/ 1435100 h 1435100"/>
                <a:gd name="connsiteX3" fmla="*/ 0 w 1831657"/>
                <a:gd name="connsiteY3" fmla="*/ 1313180 h 1435100"/>
                <a:gd name="connsiteX4" fmla="*/ 213360 w 1831657"/>
                <a:gd name="connsiteY4" fmla="*/ 0 h 1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657" h="1435100">
                  <a:moveTo>
                    <a:pt x="213360" y="0"/>
                  </a:moveTo>
                  <a:lnTo>
                    <a:pt x="1831657" y="76200"/>
                  </a:lnTo>
                  <a:lnTo>
                    <a:pt x="1679257" y="1435100"/>
                  </a:lnTo>
                  <a:lnTo>
                    <a:pt x="0" y="1313180"/>
                  </a:lnTo>
                  <a:lnTo>
                    <a:pt x="213360" y="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3254375" y="3684338"/>
              <a:ext cx="3777456" cy="1613794"/>
              <a:chOff x="3254375" y="3684338"/>
              <a:chExt cx="3777456" cy="1613794"/>
            </a:xfrm>
          </p:grpSpPr>
          <p:cxnSp>
            <p:nvCxnSpPr>
              <p:cNvPr id="42" name="直線矢印コネクタ 41"/>
              <p:cNvCxnSpPr/>
              <p:nvPr/>
            </p:nvCxnSpPr>
            <p:spPr>
              <a:xfrm flipV="1">
                <a:off x="4303227" y="3684338"/>
                <a:ext cx="2728604" cy="13829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テキスト ボックス 42"/>
              <p:cNvSpPr txBox="1"/>
              <p:nvPr/>
            </p:nvSpPr>
            <p:spPr>
              <a:xfrm>
                <a:off x="3254375" y="4836467"/>
                <a:ext cx="1155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画</a:t>
                </a:r>
                <a:r>
                  <a:rPr kumimoji="1" lang="ja-JP" altLang="en-US" sz="2400" dirty="0" err="1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めん</a:t>
                </a:r>
                <a:endParaRPr kumimoji="1"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</p:grpSp>
      <p:sp>
        <p:nvSpPr>
          <p:cNvPr id="44" name="Text Box 70"/>
          <p:cNvSpPr txBox="1">
            <a:spLocks noChangeArrowheads="1"/>
          </p:cNvSpPr>
          <p:nvPr/>
        </p:nvSpPr>
        <p:spPr bwMode="auto">
          <a:xfrm>
            <a:off x="2592823" y="2877187"/>
            <a:ext cx="342206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が</a:t>
            </a:r>
          </a:p>
        </p:txBody>
      </p:sp>
      <p:sp>
        <p:nvSpPr>
          <p:cNvPr id="46" name="Text Box 70"/>
          <p:cNvSpPr txBox="1">
            <a:spLocks noChangeArrowheads="1"/>
          </p:cNvSpPr>
          <p:nvPr/>
        </p:nvSpPr>
        <p:spPr bwMode="auto">
          <a:xfrm>
            <a:off x="3352115" y="4738681"/>
            <a:ext cx="361256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が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5983288" y="6327775"/>
            <a:ext cx="251936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</a:t>
            </a:r>
            <a:r>
              <a:rPr lang="ja-JP" altLang="en-US" sz="2400" b="1" dirty="0" err="1" smtClean="0">
                <a:solidFill>
                  <a:srgbClr val="FF3300"/>
                </a:solidFill>
                <a:latin typeface="Arial" charset="0"/>
              </a:rPr>
              <a:t>けん売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き＞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9" name="Text Box 75"/>
          <p:cNvSpPr txBox="1">
            <a:spLocks noChangeArrowheads="1"/>
          </p:cNvSpPr>
          <p:nvPr/>
        </p:nvSpPr>
        <p:spPr bwMode="auto">
          <a:xfrm>
            <a:off x="6902450" y="62817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200" dirty="0" smtClean="0">
                <a:solidFill>
                  <a:srgbClr val="FF3300"/>
                </a:solidFill>
                <a:latin typeface="ＭＳ ゴシック" pitchFamily="49" charset="-128"/>
                <a:ea typeface="ＭＳ ゴシック" pitchFamily="49" charset="-128"/>
              </a:rPr>
              <a:t>ばい</a:t>
            </a:r>
            <a:endParaRPr lang="ja-JP" altLang="en-US" sz="1200" dirty="0">
              <a:solidFill>
                <a:srgbClr val="FF33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0" name="Text Box 70"/>
          <p:cNvSpPr txBox="1">
            <a:spLocks noChangeArrowheads="1"/>
          </p:cNvSpPr>
          <p:nvPr/>
        </p:nvSpPr>
        <p:spPr bwMode="auto">
          <a:xfrm>
            <a:off x="2516623" y="3307251"/>
            <a:ext cx="559952" cy="2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つか</a:t>
            </a:r>
          </a:p>
        </p:txBody>
      </p:sp>
      <p:sp>
        <p:nvSpPr>
          <p:cNvPr id="34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3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52" y="1622182"/>
            <a:ext cx="8290093" cy="4202337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F1539-796C-48F4-A8D0-E174EFDED7F7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5600" y="1229559"/>
            <a:ext cx="772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/>
              <a:t>けん売きの</a:t>
            </a:r>
            <a:r>
              <a:rPr kumimoji="1" lang="ja-JP" altLang="en-US" dirty="0" smtClean="0"/>
              <a:t>上を見てみよう。</a:t>
            </a:r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うんちん</a:t>
            </a:r>
            <a:r>
              <a:rPr kumimoji="1" lang="ja-JP" altLang="en-US" dirty="0" err="1" smtClean="0"/>
              <a:t>ひょう</a:t>
            </a:r>
            <a:r>
              <a:rPr kumimoji="1" lang="en-US" altLang="ja-JP" dirty="0" smtClean="0"/>
              <a:t>〉</a:t>
            </a:r>
            <a:r>
              <a:rPr kumimoji="1" lang="ja-JP" altLang="en-US" dirty="0" smtClean="0"/>
              <a:t>に行き先の金が</a:t>
            </a:r>
            <a:r>
              <a:rPr kumimoji="1" lang="ja-JP" altLang="en-US" dirty="0" err="1" smtClean="0"/>
              <a:t>くが</a:t>
            </a:r>
            <a:r>
              <a:rPr kumimoji="1" lang="ja-JP" altLang="en-US" dirty="0" smtClean="0"/>
              <a:t>書いてあるよ。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646420" y="6049010"/>
            <a:ext cx="318516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＜うんちん</a:t>
            </a:r>
            <a:r>
              <a:rPr lang="ja-JP" altLang="en-US" sz="2400" b="1" dirty="0" err="1" smtClean="0">
                <a:solidFill>
                  <a:srgbClr val="FF3300"/>
                </a:solidFill>
                <a:latin typeface="Arial" charset="0"/>
              </a:rPr>
              <a:t>ひょう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73038" y="5634038"/>
            <a:ext cx="4346157" cy="985837"/>
            <a:chOff x="173038" y="5634038"/>
            <a:chExt cx="4346157" cy="985837"/>
          </a:xfrm>
        </p:grpSpPr>
        <p:grpSp>
          <p:nvGrpSpPr>
            <p:cNvPr id="9" name="Group 109"/>
            <p:cNvGrpSpPr>
              <a:grpSpLocks/>
            </p:cNvGrpSpPr>
            <p:nvPr/>
          </p:nvGrpSpPr>
          <p:grpSpPr bwMode="auto">
            <a:xfrm>
              <a:off x="1177473" y="5730879"/>
              <a:ext cx="3341722" cy="749300"/>
              <a:chOff x="763" y="1712"/>
              <a:chExt cx="1784" cy="47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 rot="18304578">
                <a:off x="704" y="1922"/>
                <a:ext cx="321" cy="203"/>
              </a:xfrm>
              <a:custGeom>
                <a:avLst/>
                <a:gdLst>
                  <a:gd name="T0" fmla="*/ 250 w 454"/>
                  <a:gd name="T1" fmla="*/ 127 h 363"/>
                  <a:gd name="T2" fmla="*/ 0 w 454"/>
                  <a:gd name="T3" fmla="*/ 0 h 363"/>
                  <a:gd name="T4" fmla="*/ 150 w 454"/>
                  <a:gd name="T5" fmla="*/ 146 h 363"/>
                  <a:gd name="T6" fmla="*/ 250 w 454"/>
                  <a:gd name="T7" fmla="*/ 127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4" h="363">
                    <a:moveTo>
                      <a:pt x="454" y="317"/>
                    </a:moveTo>
                    <a:lnTo>
                      <a:pt x="0" y="0"/>
                    </a:lnTo>
                    <a:lnTo>
                      <a:pt x="272" y="363"/>
                    </a:lnTo>
                    <a:lnTo>
                      <a:pt x="454" y="31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" name="AutoShape 68"/>
              <p:cNvSpPr>
                <a:spLocks noChangeArrowheads="1"/>
              </p:cNvSpPr>
              <p:nvPr/>
            </p:nvSpPr>
            <p:spPr bwMode="auto">
              <a:xfrm>
                <a:off x="865" y="1712"/>
                <a:ext cx="1639" cy="45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10800" anchor="b" anchorCtr="1"/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こどもの金が</a:t>
                </a:r>
                <a:r>
                  <a:rPr lang="ja-JP" altLang="en-US" sz="1800" b="1" dirty="0" err="1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くは</a:t>
                </a: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下の数字を</a:t>
                </a:r>
                <a:endParaRPr lang="en-US" altLang="ja-JP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みるんだね。</a:t>
                </a:r>
              </a:p>
            </p:txBody>
          </p:sp>
          <p:sp>
            <p:nvSpPr>
              <p:cNvPr id="12" name="Text Box 70"/>
              <p:cNvSpPr txBox="1">
                <a:spLocks noChangeArrowheads="1"/>
              </p:cNvSpPr>
              <p:nvPr/>
            </p:nvSpPr>
            <p:spPr bwMode="auto">
              <a:xfrm>
                <a:off x="1344" y="1712"/>
                <a:ext cx="1203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9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きん　　  　　　した　　 すうじ</a:t>
                </a:r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038" y="5634038"/>
              <a:ext cx="969962" cy="985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 Box 70"/>
          <p:cNvSpPr txBox="1">
            <a:spLocks noChangeArrowheads="1"/>
          </p:cNvSpPr>
          <p:nvPr/>
        </p:nvSpPr>
        <p:spPr bwMode="auto">
          <a:xfrm>
            <a:off x="789749" y="1114419"/>
            <a:ext cx="1698499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ばい　 　　うえ　　 み</a:t>
            </a:r>
          </a:p>
        </p:txBody>
      </p:sp>
      <p:sp>
        <p:nvSpPr>
          <p:cNvPr id="18" name="Text Box 70"/>
          <p:cNvSpPr txBox="1">
            <a:spLocks noChangeArrowheads="1"/>
          </p:cNvSpPr>
          <p:nvPr/>
        </p:nvSpPr>
        <p:spPr bwMode="auto">
          <a:xfrm>
            <a:off x="4876800" y="1114419"/>
            <a:ext cx="2886075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い　　 さき　　きん　　       か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4051300" y="3414572"/>
            <a:ext cx="4453890" cy="2676359"/>
            <a:chOff x="4000500" y="3414572"/>
            <a:chExt cx="4453890" cy="2676359"/>
          </a:xfrm>
        </p:grpSpPr>
        <p:sp>
          <p:nvSpPr>
            <p:cNvPr id="31" name="円/楕円 30"/>
            <p:cNvSpPr/>
            <p:nvPr/>
          </p:nvSpPr>
          <p:spPr>
            <a:xfrm>
              <a:off x="4000500" y="3414572"/>
              <a:ext cx="600075" cy="600075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6" name="直線矢印コネクタ 85"/>
            <p:cNvCxnSpPr/>
            <p:nvPr/>
          </p:nvCxnSpPr>
          <p:spPr>
            <a:xfrm flipH="1" flipV="1">
              <a:off x="4425316" y="3976549"/>
              <a:ext cx="529592" cy="182062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グループ化 2"/>
            <p:cNvGrpSpPr/>
            <p:nvPr/>
          </p:nvGrpSpPr>
          <p:grpSpPr>
            <a:xfrm>
              <a:off x="4812033" y="5677256"/>
              <a:ext cx="3642357" cy="413675"/>
              <a:chOff x="4812033" y="5677256"/>
              <a:chExt cx="3642357" cy="413675"/>
            </a:xfrm>
          </p:grpSpPr>
          <p:sp>
            <p:nvSpPr>
              <p:cNvPr id="33" name="テキスト ボックス 32"/>
              <p:cNvSpPr txBox="1"/>
              <p:nvPr/>
            </p:nvSpPr>
            <p:spPr>
              <a:xfrm>
                <a:off x="4812033" y="5732020"/>
                <a:ext cx="3642357" cy="35891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tIns="108000" bIns="3600" rtlCol="0">
                <a:spAutoFit/>
              </a:bodyPr>
              <a:lstStyle/>
              <a:p>
                <a:r>
                  <a:rPr lang="ja-JP" altLang="en-US" sz="1600" b="1" dirty="0" smtClean="0">
                    <a:solidFill>
                      <a:schemeClr val="bg1"/>
                    </a:solidFill>
                  </a:rPr>
                  <a:t>このえきで東西線にのりかえるんだ！</a:t>
                </a:r>
                <a:endParaRPr kumimoji="1" lang="ja-JP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 Box 70"/>
              <p:cNvSpPr txBox="1">
                <a:spLocks noChangeArrowheads="1"/>
              </p:cNvSpPr>
              <p:nvPr/>
            </p:nvSpPr>
            <p:spPr bwMode="auto">
              <a:xfrm>
                <a:off x="5709289" y="5677256"/>
                <a:ext cx="882011" cy="195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9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とう</a:t>
                </a:r>
                <a:r>
                  <a:rPr lang="ja-JP" altLang="en-US" sz="900" dirty="0" err="1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ざ</a:t>
                </a:r>
                <a:r>
                  <a:rPr lang="ja-JP" altLang="en-US" sz="9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いせん</a:t>
                </a:r>
              </a:p>
            </p:txBody>
          </p:sp>
        </p:grpSp>
      </p:grpSp>
      <p:grpSp>
        <p:nvGrpSpPr>
          <p:cNvPr id="15" name="グループ化 14"/>
          <p:cNvGrpSpPr/>
          <p:nvPr/>
        </p:nvGrpSpPr>
        <p:grpSpPr>
          <a:xfrm>
            <a:off x="190819" y="3667125"/>
            <a:ext cx="2041524" cy="1049142"/>
            <a:chOff x="190819" y="3667125"/>
            <a:chExt cx="2041524" cy="1049142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90819" y="3667125"/>
              <a:ext cx="2041524" cy="1049142"/>
              <a:chOff x="190819" y="3667125"/>
              <a:chExt cx="2041524" cy="1049142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745563" y="3667125"/>
                <a:ext cx="390525" cy="2286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" name="直線矢印コネクタ 23"/>
              <p:cNvCxnSpPr>
                <a:endCxn id="14" idx="3"/>
              </p:cNvCxnSpPr>
              <p:nvPr/>
            </p:nvCxnSpPr>
            <p:spPr>
              <a:xfrm flipV="1">
                <a:off x="423989" y="3862247"/>
                <a:ext cx="378765" cy="5097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190819" y="4314825"/>
                <a:ext cx="2041524" cy="40144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tIns="108000" rtlCol="0">
                <a:spAutoFit/>
              </a:bodyPr>
              <a:lstStyle/>
              <a:p>
                <a:r>
                  <a:rPr lang="ja-JP" altLang="en-US" sz="1600" b="1" dirty="0" smtClean="0">
                    <a:solidFill>
                      <a:schemeClr val="bg1"/>
                    </a:solidFill>
                  </a:rPr>
                  <a:t>この</a:t>
                </a:r>
                <a:r>
                  <a:rPr lang="ja-JP" altLang="en-US" sz="1600" b="1" dirty="0" err="1" smtClean="0">
                    <a:solidFill>
                      <a:schemeClr val="bg1"/>
                    </a:solidFill>
                  </a:rPr>
                  <a:t>えきま</a:t>
                </a:r>
                <a:r>
                  <a:rPr lang="ja-JP" altLang="en-US" sz="1600" b="1" dirty="0" smtClean="0">
                    <a:solidFill>
                      <a:schemeClr val="bg1"/>
                    </a:solidFill>
                  </a:rPr>
                  <a:t>で 行くよ！</a:t>
                </a:r>
                <a:endParaRPr kumimoji="1" lang="ja-JP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 Box 70"/>
            <p:cNvSpPr txBox="1">
              <a:spLocks noChangeArrowheads="1"/>
            </p:cNvSpPr>
            <p:nvPr/>
          </p:nvSpPr>
          <p:spPr bwMode="auto">
            <a:xfrm>
              <a:off x="1387159" y="4270422"/>
              <a:ext cx="391866" cy="195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bIns="10800" anchor="b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い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051300" y="2587625"/>
            <a:ext cx="3674700" cy="697669"/>
            <a:chOff x="4000500" y="2657475"/>
            <a:chExt cx="3674700" cy="697669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4000500" y="2657475"/>
              <a:ext cx="3674700" cy="697669"/>
              <a:chOff x="4000500" y="2657475"/>
              <a:chExt cx="3674700" cy="697669"/>
            </a:xfrm>
          </p:grpSpPr>
          <p:sp>
            <p:nvSpPr>
              <p:cNvPr id="2" name="円/楕円 1"/>
              <p:cNvSpPr/>
              <p:nvPr/>
            </p:nvSpPr>
            <p:spPr>
              <a:xfrm>
                <a:off x="4000500" y="2657475"/>
                <a:ext cx="600075" cy="60007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 flipH="1">
                <a:off x="4572001" y="3105150"/>
                <a:ext cx="1009649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テキスト ボックス 21"/>
              <p:cNvSpPr txBox="1"/>
              <p:nvPr/>
            </p:nvSpPr>
            <p:spPr>
              <a:xfrm>
                <a:off x="5444490" y="2953702"/>
                <a:ext cx="2230710" cy="40144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tIns="108000" rtlCol="0">
                <a:spAutoFit/>
              </a:bodyPr>
              <a:lstStyle/>
              <a:p>
                <a:r>
                  <a:rPr lang="ja-JP" altLang="en-US" sz="1600" b="1" dirty="0" smtClean="0">
                    <a:solidFill>
                      <a:schemeClr val="bg1"/>
                    </a:solidFill>
                  </a:rPr>
                  <a:t>今いる</a:t>
                </a:r>
                <a:r>
                  <a:rPr lang="ja-JP" altLang="en-US" sz="1600" b="1" dirty="0" err="1" smtClean="0">
                    <a:solidFill>
                      <a:schemeClr val="bg1"/>
                    </a:solidFill>
                  </a:rPr>
                  <a:t>え</a:t>
                </a:r>
                <a:r>
                  <a:rPr lang="ja-JP" altLang="en-US" sz="1600" b="1" dirty="0" smtClean="0">
                    <a:solidFill>
                      <a:schemeClr val="bg1"/>
                    </a:solidFill>
                  </a:rPr>
                  <a:t>きはここだよ！</a:t>
                </a:r>
                <a:endParaRPr kumimoji="1" lang="ja-JP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 Box 70"/>
            <p:cNvSpPr txBox="1">
              <a:spLocks noChangeArrowheads="1"/>
            </p:cNvSpPr>
            <p:nvPr/>
          </p:nvSpPr>
          <p:spPr bwMode="auto">
            <a:xfrm>
              <a:off x="5432585" y="2906616"/>
              <a:ext cx="1060766" cy="195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bIns="10800" anchor="b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いま</a:t>
              </a:r>
            </a:p>
          </p:txBody>
        </p:sp>
      </p:grpSp>
      <p:sp>
        <p:nvSpPr>
          <p:cNvPr id="35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39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7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ー 1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50" y="1554163"/>
            <a:ext cx="7648500" cy="4525962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F1539-796C-48F4-A8D0-E174EFDED7F7}" type="slidenum">
              <a:rPr lang="ja-JP" altLang="en-US" smtClean="0"/>
              <a:pPr>
                <a:defRPr/>
              </a:pPr>
              <a:t>5</a:t>
            </a:fld>
            <a:endParaRPr lang="en-US" altLang="ja-JP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956038" y="4569025"/>
            <a:ext cx="2869962" cy="1931788"/>
            <a:chOff x="876538" y="4569025"/>
            <a:chExt cx="2869962" cy="1931788"/>
          </a:xfrm>
        </p:grpSpPr>
        <p:sp>
          <p:nvSpPr>
            <p:cNvPr id="15" name="Freeform 86"/>
            <p:cNvSpPr>
              <a:spLocks/>
            </p:cNvSpPr>
            <p:nvPr/>
          </p:nvSpPr>
          <p:spPr bwMode="auto">
            <a:xfrm rot="20651305">
              <a:off x="876538" y="4569025"/>
              <a:ext cx="759210" cy="1402984"/>
            </a:xfrm>
            <a:custGeom>
              <a:avLst/>
              <a:gdLst>
                <a:gd name="T0" fmla="*/ 2734 w 454"/>
                <a:gd name="T1" fmla="*/ 24 h 363"/>
                <a:gd name="T2" fmla="*/ 0 w 454"/>
                <a:gd name="T3" fmla="*/ 0 h 363"/>
                <a:gd name="T4" fmla="*/ 1637 w 454"/>
                <a:gd name="T5" fmla="*/ 27 h 363"/>
                <a:gd name="T6" fmla="*/ 2734 w 454"/>
                <a:gd name="T7" fmla="*/ 24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363">
                  <a:moveTo>
                    <a:pt x="454" y="317"/>
                  </a:moveTo>
                  <a:lnTo>
                    <a:pt x="0" y="0"/>
                  </a:lnTo>
                  <a:lnTo>
                    <a:pt x="272" y="363"/>
                  </a:lnTo>
                  <a:lnTo>
                    <a:pt x="454" y="3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AutoShape 78"/>
            <p:cNvSpPr>
              <a:spLocks noChangeArrowheads="1"/>
            </p:cNvSpPr>
            <p:nvPr/>
          </p:nvSpPr>
          <p:spPr bwMode="auto">
            <a:xfrm>
              <a:off x="1189038" y="5386388"/>
              <a:ext cx="2557462" cy="1114425"/>
            </a:xfrm>
            <a:prstGeom prst="roundRect">
              <a:avLst>
                <a:gd name="adj" fmla="val 11824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bIns="72000" anchor="b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②「こども」ボタン</a:t>
              </a:r>
              <a:endParaRPr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rPr>
                <a:t>　 をおそう！</a:t>
              </a:r>
            </a:p>
          </p:txBody>
        </p:sp>
      </p:grpSp>
      <p:pic>
        <p:nvPicPr>
          <p:cNvPr id="20" name="Picture 2" descr="\\Ls-xl041\公共交通推進課\④せんだいスマート・アクセス30分\④せんだいスマート\☆④小学生ＭＭ（バス乗車体験等）\H26小学生MM\模擬運賃箱設計図\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3567113"/>
            <a:ext cx="942975" cy="1087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727075" y="1195388"/>
            <a:ext cx="749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画</a:t>
            </a:r>
            <a:r>
              <a:rPr kumimoji="1" lang="ja-JP" altLang="en-US" dirty="0" err="1" smtClean="0"/>
              <a:t>めんと</a:t>
            </a:r>
            <a:r>
              <a:rPr kumimoji="1" lang="ja-JP" altLang="en-US" dirty="0" smtClean="0"/>
              <a:t>ボタンはこんなふうにならんでいるよ。よく見てタッチしよう。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706394" y="6042025"/>
            <a:ext cx="1732756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＜画</a:t>
            </a:r>
            <a:r>
              <a:rPr lang="ja-JP" altLang="en-US" sz="2400" b="1" dirty="0" err="1" smtClean="0">
                <a:solidFill>
                  <a:srgbClr val="FF3300"/>
                </a:solidFill>
                <a:latin typeface="Arial" charset="0"/>
              </a:rPr>
              <a:t>めん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776415" y="1085845"/>
            <a:ext cx="361256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が</a:t>
            </a:r>
          </a:p>
        </p:txBody>
      </p: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5594350" y="1085844"/>
            <a:ext cx="584527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み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46050" y="2105025"/>
            <a:ext cx="4784725" cy="1908175"/>
            <a:chOff x="146050" y="2105025"/>
            <a:chExt cx="4784725" cy="1908175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050" y="2652713"/>
              <a:ext cx="996950" cy="1360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グループ化 1"/>
            <p:cNvGrpSpPr/>
            <p:nvPr/>
          </p:nvGrpSpPr>
          <p:grpSpPr>
            <a:xfrm>
              <a:off x="1198563" y="2105025"/>
              <a:ext cx="3732212" cy="933450"/>
              <a:chOff x="1198563" y="2105025"/>
              <a:chExt cx="3732212" cy="933450"/>
            </a:xfrm>
          </p:grpSpPr>
          <p:grpSp>
            <p:nvGrpSpPr>
              <p:cNvPr id="11" name="Group 106"/>
              <p:cNvGrpSpPr>
                <a:grpSpLocks/>
              </p:cNvGrpSpPr>
              <p:nvPr/>
            </p:nvGrpSpPr>
            <p:grpSpPr bwMode="auto">
              <a:xfrm>
                <a:off x="1198563" y="2105025"/>
                <a:ext cx="3732212" cy="933450"/>
                <a:chOff x="3402" y="1720"/>
                <a:chExt cx="2351" cy="58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Freeform 85"/>
                <p:cNvSpPr>
                  <a:spLocks/>
                </p:cNvSpPr>
                <p:nvPr/>
              </p:nvSpPr>
              <p:spPr bwMode="auto">
                <a:xfrm rot="-5119699">
                  <a:off x="3340" y="1900"/>
                  <a:ext cx="499" cy="317"/>
                </a:xfrm>
                <a:custGeom>
                  <a:avLst/>
                  <a:gdLst>
                    <a:gd name="T0" fmla="*/ 2734 w 454"/>
                    <a:gd name="T1" fmla="*/ 24 h 363"/>
                    <a:gd name="T2" fmla="*/ 0 w 454"/>
                    <a:gd name="T3" fmla="*/ 0 h 363"/>
                    <a:gd name="T4" fmla="*/ 1637 w 454"/>
                    <a:gd name="T5" fmla="*/ 27 h 363"/>
                    <a:gd name="T6" fmla="*/ 2734 w 454"/>
                    <a:gd name="T7" fmla="*/ 24 h 36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4" h="363">
                      <a:moveTo>
                        <a:pt x="454" y="317"/>
                      </a:moveTo>
                      <a:lnTo>
                        <a:pt x="0" y="0"/>
                      </a:lnTo>
                      <a:lnTo>
                        <a:pt x="272" y="363"/>
                      </a:lnTo>
                      <a:lnTo>
                        <a:pt x="454" y="3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" name="AutoShape 54"/>
                <p:cNvSpPr>
                  <a:spLocks noChangeArrowheads="1"/>
                </p:cNvSpPr>
                <p:nvPr/>
              </p:nvSpPr>
              <p:spPr bwMode="auto">
                <a:xfrm>
                  <a:off x="3402" y="1720"/>
                  <a:ext cx="2351" cy="317"/>
                </a:xfrm>
                <a:prstGeom prst="roundRect">
                  <a:avLst>
                    <a:gd name="adj" fmla="val 18296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bIns="36000" anchor="b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60000"/>
                    <a:buFont typeface="Wingdings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2000" b="1" dirty="0" smtClean="0">
                      <a:solidFill>
                        <a:schemeClr val="bg1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①「きっぷを買う」をタッチ！</a:t>
                  </a:r>
                  <a:endParaRPr lang="ja-JP" altLang="en-US" sz="1800" dirty="0" smtClean="0">
                    <a:latin typeface="ＭＳ ゴシック" pitchFamily="49" charset="-128"/>
                    <a:ea typeface="ＭＳ ゴシック" pitchFamily="49" charset="-128"/>
                  </a:endParaRPr>
                </a:p>
              </p:txBody>
            </p:sp>
          </p:grpSp>
          <p:sp>
            <p:nvSpPr>
              <p:cNvPr id="27" name="Text Box 70"/>
              <p:cNvSpPr txBox="1">
                <a:spLocks noChangeArrowheads="1"/>
              </p:cNvSpPr>
              <p:nvPr/>
            </p:nvSpPr>
            <p:spPr bwMode="auto">
              <a:xfrm>
                <a:off x="2846287" y="2105025"/>
                <a:ext cx="722513" cy="195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9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か</a:t>
                </a:r>
              </a:p>
            </p:txBody>
          </p:sp>
        </p:grpSp>
      </p:grpSp>
      <p:sp>
        <p:nvSpPr>
          <p:cNvPr id="29" name="Text Box 70"/>
          <p:cNvSpPr txBox="1">
            <a:spLocks noChangeArrowheads="1"/>
          </p:cNvSpPr>
          <p:nvPr/>
        </p:nvSpPr>
        <p:spPr bwMode="auto">
          <a:xfrm>
            <a:off x="7106343" y="6030569"/>
            <a:ext cx="722513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が</a:t>
            </a:r>
          </a:p>
        </p:txBody>
      </p:sp>
      <p:sp>
        <p:nvSpPr>
          <p:cNvPr id="32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33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7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50" y="1554163"/>
            <a:ext cx="7648500" cy="4525962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6386" y="1683789"/>
            <a:ext cx="4868098" cy="426755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F1539-796C-48F4-A8D0-E174EFDED7F7}" type="slidenum">
              <a:rPr lang="ja-JP" altLang="en-US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14" name="Picture 2" descr="\\Ls-xl041\公共交通推進課\④せんだいスマート・アクセス30分\④せんだいスマート\☆④小学生ＭＭ（バス乗車体験等）\H26小学生MM\模擬運賃箱設計図\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419" y="3198019"/>
            <a:ext cx="942975" cy="1087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347460" y="6032500"/>
            <a:ext cx="1805146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＜画</a:t>
            </a:r>
            <a:r>
              <a:rPr lang="ja-JP" altLang="en-US" sz="2400" b="1" dirty="0" err="1" smtClean="0">
                <a:solidFill>
                  <a:srgbClr val="FF3300"/>
                </a:solidFill>
                <a:latin typeface="Arial" charset="0"/>
              </a:rPr>
              <a:t>めん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7550" y="1195388"/>
            <a:ext cx="749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行き先の金が</a:t>
            </a:r>
            <a:r>
              <a:rPr kumimoji="1" lang="ja-JP" altLang="en-US" dirty="0" err="1" smtClean="0"/>
              <a:t>く</a:t>
            </a:r>
            <a:r>
              <a:rPr lang="ja-JP" altLang="en-US" dirty="0" err="1" smtClean="0"/>
              <a:t>が</a:t>
            </a:r>
            <a:r>
              <a:rPr lang="ja-JP" altLang="en-US" dirty="0" smtClean="0"/>
              <a:t>わかったら おなじ金がくのボタンをタッチしよう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19" name="Text Box 70"/>
          <p:cNvSpPr txBox="1">
            <a:spLocks noChangeArrowheads="1"/>
          </p:cNvSpPr>
          <p:nvPr/>
        </p:nvSpPr>
        <p:spPr bwMode="auto">
          <a:xfrm>
            <a:off x="6748203" y="6030569"/>
            <a:ext cx="722513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が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44463" y="2012950"/>
            <a:ext cx="4891087" cy="1728788"/>
            <a:chOff x="144463" y="2012950"/>
            <a:chExt cx="4891087" cy="1728788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63" y="2012950"/>
              <a:ext cx="1266825" cy="1728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グループ化 1"/>
            <p:cNvGrpSpPr/>
            <p:nvPr/>
          </p:nvGrpSpPr>
          <p:grpSpPr>
            <a:xfrm>
              <a:off x="1547813" y="2228850"/>
              <a:ext cx="3487737" cy="792163"/>
              <a:chOff x="1547813" y="2228850"/>
              <a:chExt cx="3487737" cy="792163"/>
            </a:xfrm>
          </p:grpSpPr>
          <p:grpSp>
            <p:nvGrpSpPr>
              <p:cNvPr id="10" name="Group 106"/>
              <p:cNvGrpSpPr>
                <a:grpSpLocks/>
              </p:cNvGrpSpPr>
              <p:nvPr/>
            </p:nvGrpSpPr>
            <p:grpSpPr bwMode="auto">
              <a:xfrm>
                <a:off x="1547813" y="2228850"/>
                <a:ext cx="3487737" cy="792163"/>
                <a:chOff x="3412" y="380"/>
                <a:chExt cx="2197" cy="49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85"/>
                <p:cNvSpPr>
                  <a:spLocks/>
                </p:cNvSpPr>
                <p:nvPr/>
              </p:nvSpPr>
              <p:spPr bwMode="auto">
                <a:xfrm rot="-3440271">
                  <a:off x="3321" y="471"/>
                  <a:ext cx="499" cy="317"/>
                </a:xfrm>
                <a:custGeom>
                  <a:avLst/>
                  <a:gdLst>
                    <a:gd name="T0" fmla="*/ 4820 w 454"/>
                    <a:gd name="T1" fmla="*/ 10 h 363"/>
                    <a:gd name="T2" fmla="*/ 0 w 454"/>
                    <a:gd name="T3" fmla="*/ 0 h 363"/>
                    <a:gd name="T4" fmla="*/ 2885 w 454"/>
                    <a:gd name="T5" fmla="*/ 12 h 363"/>
                    <a:gd name="T6" fmla="*/ 4820 w 454"/>
                    <a:gd name="T7" fmla="*/ 10 h 36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4" h="363">
                      <a:moveTo>
                        <a:pt x="454" y="317"/>
                      </a:moveTo>
                      <a:lnTo>
                        <a:pt x="0" y="0"/>
                      </a:lnTo>
                      <a:lnTo>
                        <a:pt x="272" y="363"/>
                      </a:lnTo>
                      <a:lnTo>
                        <a:pt x="454" y="3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" name="AutoShape 54"/>
                <p:cNvSpPr>
                  <a:spLocks noChangeArrowheads="1"/>
                </p:cNvSpPr>
                <p:nvPr/>
              </p:nvSpPr>
              <p:spPr bwMode="auto">
                <a:xfrm>
                  <a:off x="3464" y="389"/>
                  <a:ext cx="2145" cy="348"/>
                </a:xfrm>
                <a:prstGeom prst="roundRect">
                  <a:avLst>
                    <a:gd name="adj" fmla="val 2691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bIns="36000" anchor="b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60000"/>
                    <a:buFont typeface="Wingdings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2000" b="1" dirty="0" smtClean="0">
                      <a:solidFill>
                        <a:schemeClr val="bg1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③行き先の金がくにタッチ！</a:t>
                  </a:r>
                  <a:endParaRPr lang="ja-JP" altLang="en-US" sz="1800" dirty="0" smtClean="0">
                    <a:latin typeface="ＭＳ ゴシック" pitchFamily="49" charset="-128"/>
                    <a:ea typeface="ＭＳ ゴシック" pitchFamily="49" charset="-128"/>
                  </a:endParaRPr>
                </a:p>
              </p:txBody>
            </p:sp>
          </p:grpSp>
          <p:sp>
            <p:nvSpPr>
              <p:cNvPr id="20" name="Text Box 70"/>
              <p:cNvSpPr txBox="1">
                <a:spLocks noChangeArrowheads="1"/>
              </p:cNvSpPr>
              <p:nvPr/>
            </p:nvSpPr>
            <p:spPr bwMode="auto">
              <a:xfrm>
                <a:off x="2008287" y="2261483"/>
                <a:ext cx="1698499" cy="210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0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い   </a:t>
                </a:r>
                <a:r>
                  <a:rPr lang="ja-JP" altLang="en-US" sz="1000" dirty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　</a:t>
                </a:r>
                <a:r>
                  <a:rPr lang="ja-JP" altLang="en-US" sz="10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さき　　きん　　</a:t>
                </a:r>
              </a:p>
            </p:txBody>
          </p:sp>
        </p:grpSp>
      </p:grpSp>
      <p:sp>
        <p:nvSpPr>
          <p:cNvPr id="21" name="Text Box 70"/>
          <p:cNvSpPr txBox="1">
            <a:spLocks noChangeArrowheads="1"/>
          </p:cNvSpPr>
          <p:nvPr/>
        </p:nvSpPr>
        <p:spPr bwMode="auto">
          <a:xfrm>
            <a:off x="4105275" y="1076319"/>
            <a:ext cx="733425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きん</a:t>
            </a: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777875" y="1060930"/>
            <a:ext cx="1803400" cy="2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latin typeface="ＭＳ ゴシック" pitchFamily="49" charset="-128"/>
                <a:ea typeface="ＭＳ ゴシック" pitchFamily="49" charset="-128"/>
              </a:rPr>
              <a:t>い　 さき　　きん</a:t>
            </a:r>
          </a:p>
        </p:txBody>
      </p:sp>
      <p:sp>
        <p:nvSpPr>
          <p:cNvPr id="26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28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7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F1539-796C-48F4-A8D0-E174EFDED7F7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0" y="1556113"/>
            <a:ext cx="7648500" cy="4522061"/>
          </a:xfrm>
        </p:spPr>
      </p:pic>
      <p:sp>
        <p:nvSpPr>
          <p:cNvPr id="12" name="正方形/長方形 11"/>
          <p:cNvSpPr/>
          <p:nvPr/>
        </p:nvSpPr>
        <p:spPr>
          <a:xfrm>
            <a:off x="6630194" y="6032500"/>
            <a:ext cx="1885156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＜画</a:t>
            </a:r>
            <a:r>
              <a:rPr lang="ja-JP" altLang="en-US" sz="2400" b="1" dirty="0" err="1" smtClean="0">
                <a:solidFill>
                  <a:srgbClr val="FF3300"/>
                </a:solidFill>
                <a:latin typeface="Arial" charset="0"/>
              </a:rPr>
              <a:t>めん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836261" y="5495926"/>
            <a:ext cx="4748689" cy="1124090"/>
            <a:chOff x="1836261" y="5495926"/>
            <a:chExt cx="4748689" cy="112409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7812"/>
            <a:stretch/>
          </p:blipFill>
          <p:spPr>
            <a:xfrm>
              <a:off x="1836261" y="5495926"/>
              <a:ext cx="1104710" cy="11240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2880790" y="5644945"/>
              <a:ext cx="3704160" cy="760183"/>
              <a:chOff x="1241" y="1645"/>
              <a:chExt cx="1522" cy="7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67"/>
              <p:cNvSpPr>
                <a:spLocks/>
              </p:cNvSpPr>
              <p:nvPr/>
            </p:nvSpPr>
            <p:spPr bwMode="auto">
              <a:xfrm rot="17713235">
                <a:off x="1145" y="1997"/>
                <a:ext cx="447" cy="255"/>
              </a:xfrm>
              <a:custGeom>
                <a:avLst/>
                <a:gdLst>
                  <a:gd name="T0" fmla="*/ 250 w 454"/>
                  <a:gd name="T1" fmla="*/ 127 h 363"/>
                  <a:gd name="T2" fmla="*/ 0 w 454"/>
                  <a:gd name="T3" fmla="*/ 0 h 363"/>
                  <a:gd name="T4" fmla="*/ 150 w 454"/>
                  <a:gd name="T5" fmla="*/ 146 h 363"/>
                  <a:gd name="T6" fmla="*/ 250 w 454"/>
                  <a:gd name="T7" fmla="*/ 127 h 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4" h="363">
                    <a:moveTo>
                      <a:pt x="454" y="317"/>
                    </a:moveTo>
                    <a:lnTo>
                      <a:pt x="0" y="0"/>
                    </a:lnTo>
                    <a:lnTo>
                      <a:pt x="272" y="363"/>
                    </a:lnTo>
                    <a:lnTo>
                      <a:pt x="454" y="31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" name="AutoShape 68"/>
              <p:cNvSpPr>
                <a:spLocks noChangeArrowheads="1"/>
              </p:cNvSpPr>
              <p:nvPr/>
            </p:nvSpPr>
            <p:spPr bwMode="auto">
              <a:xfrm>
                <a:off x="1362" y="1654"/>
                <a:ext cx="1401" cy="69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10800" anchor="b" anchorCtr="1"/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行き先の金が</a:t>
                </a:r>
                <a:r>
                  <a:rPr lang="ja-JP" altLang="en-US" sz="1800" b="1" dirty="0" err="1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くと</a:t>
                </a: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合っているか</a:t>
                </a:r>
                <a:endParaRPr lang="en-US" altLang="ja-JP" sz="18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8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たしかめてね。</a:t>
                </a:r>
              </a:p>
            </p:txBody>
          </p:sp>
          <p:sp>
            <p:nvSpPr>
              <p:cNvPr id="16" name="Text Box 70"/>
              <p:cNvSpPr txBox="1">
                <a:spLocks noChangeArrowheads="1"/>
              </p:cNvSpPr>
              <p:nvPr/>
            </p:nvSpPr>
            <p:spPr bwMode="auto">
              <a:xfrm>
                <a:off x="1363" y="1645"/>
                <a:ext cx="1063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10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い　　 さき　 きん　　　　　　あ</a:t>
                </a:r>
              </a:p>
            </p:txBody>
          </p:sp>
        </p:grpSp>
      </p:grp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7030143" y="6030569"/>
            <a:ext cx="304107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が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77800" y="1616075"/>
            <a:ext cx="3903663" cy="1608138"/>
            <a:chOff x="177800" y="1616075"/>
            <a:chExt cx="3903663" cy="1608138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6228"/>
            <a:stretch/>
          </p:blipFill>
          <p:spPr>
            <a:xfrm>
              <a:off x="177800" y="1616075"/>
              <a:ext cx="1209675" cy="13779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1300163" y="2600325"/>
              <a:ext cx="2781300" cy="623888"/>
              <a:chOff x="1300163" y="2600325"/>
              <a:chExt cx="2781300" cy="623888"/>
            </a:xfrm>
          </p:grpSpPr>
          <p:grpSp>
            <p:nvGrpSpPr>
              <p:cNvPr id="8" name="Group 107"/>
              <p:cNvGrpSpPr>
                <a:grpSpLocks/>
              </p:cNvGrpSpPr>
              <p:nvPr/>
            </p:nvGrpSpPr>
            <p:grpSpPr bwMode="auto">
              <a:xfrm>
                <a:off x="1300163" y="2600325"/>
                <a:ext cx="2781300" cy="623888"/>
                <a:chOff x="519" y="2586"/>
                <a:chExt cx="3495" cy="41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" name="Freeform 86"/>
                <p:cNvSpPr>
                  <a:spLocks/>
                </p:cNvSpPr>
                <p:nvPr/>
              </p:nvSpPr>
              <p:spPr bwMode="auto">
                <a:xfrm rot="-1333614">
                  <a:off x="519" y="2589"/>
                  <a:ext cx="499" cy="317"/>
                </a:xfrm>
                <a:custGeom>
                  <a:avLst/>
                  <a:gdLst>
                    <a:gd name="T0" fmla="*/ 4820 w 454"/>
                    <a:gd name="T1" fmla="*/ 10 h 363"/>
                    <a:gd name="T2" fmla="*/ 0 w 454"/>
                    <a:gd name="T3" fmla="*/ 0 h 363"/>
                    <a:gd name="T4" fmla="*/ 2885 w 454"/>
                    <a:gd name="T5" fmla="*/ 12 h 363"/>
                    <a:gd name="T6" fmla="*/ 4820 w 454"/>
                    <a:gd name="T7" fmla="*/ 10 h 36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4" h="363">
                      <a:moveTo>
                        <a:pt x="454" y="317"/>
                      </a:moveTo>
                      <a:lnTo>
                        <a:pt x="0" y="0"/>
                      </a:lnTo>
                      <a:lnTo>
                        <a:pt x="272" y="363"/>
                      </a:lnTo>
                      <a:lnTo>
                        <a:pt x="454" y="3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" name="AutoShape 78"/>
                <p:cNvSpPr>
                  <a:spLocks noChangeArrowheads="1"/>
                </p:cNvSpPr>
                <p:nvPr/>
              </p:nvSpPr>
              <p:spPr bwMode="auto">
                <a:xfrm>
                  <a:off x="829" y="2586"/>
                  <a:ext cx="3185" cy="417"/>
                </a:xfrm>
                <a:prstGeom prst="roundRect">
                  <a:avLst>
                    <a:gd name="adj" fmla="val 25579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bIns="72000" anchor="b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60000"/>
                    <a:buFont typeface="Wingdings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9pPr>
                </a:lstStyle>
                <a:p>
                  <a:pPr eaLnBrk="1" hangingPunct="1">
                    <a:lnSpc>
                      <a:spcPct val="14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2000" b="1" dirty="0" smtClean="0">
                      <a:solidFill>
                        <a:schemeClr val="bg1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④お金を入れよう！</a:t>
                  </a:r>
                </a:p>
              </p:txBody>
            </p:sp>
          </p:grpSp>
          <p:sp>
            <p:nvSpPr>
              <p:cNvPr id="23" name="Text Box 70"/>
              <p:cNvSpPr txBox="1">
                <a:spLocks noChangeArrowheads="1"/>
              </p:cNvSpPr>
              <p:nvPr/>
            </p:nvSpPr>
            <p:spPr bwMode="auto">
              <a:xfrm>
                <a:off x="2107628" y="2603819"/>
                <a:ext cx="733425" cy="195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9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かね</a:t>
                </a:r>
              </a:p>
            </p:txBody>
          </p:sp>
        </p:grpSp>
      </p:grpSp>
      <p:sp>
        <p:nvSpPr>
          <p:cNvPr id="25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28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9225" y="3403698"/>
            <a:ext cx="6335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160</a:t>
            </a:r>
            <a:r>
              <a:rPr kumimoji="1"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229225" y="3343275"/>
            <a:ext cx="600075" cy="428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29225" y="3918049"/>
            <a:ext cx="6174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0</a:t>
            </a:r>
            <a:r>
              <a:rPr kumimoji="1"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0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F1539-796C-48F4-A8D0-E174EFDED7F7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5" name="Picture 4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2402" y="1547719"/>
            <a:ext cx="3371850" cy="463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829290" y="6289675"/>
            <a:ext cx="251936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</a:t>
            </a:r>
            <a:r>
              <a:rPr lang="ja-JP" altLang="en-US" sz="2400" b="1" dirty="0" err="1" smtClean="0">
                <a:solidFill>
                  <a:srgbClr val="FF3300"/>
                </a:solidFill>
                <a:latin typeface="Arial" charset="0"/>
              </a:rPr>
              <a:t>けん売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き＞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4773853" y="6237288"/>
            <a:ext cx="50299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200" dirty="0" smtClean="0">
                <a:solidFill>
                  <a:srgbClr val="FF3300"/>
                </a:solidFill>
                <a:latin typeface="ＭＳ ゴシック" pitchFamily="49" charset="-128"/>
                <a:ea typeface="ＭＳ ゴシック" pitchFamily="49" charset="-128"/>
              </a:rPr>
              <a:t>ばい</a:t>
            </a:r>
            <a:endParaRPr lang="ja-JP" altLang="en-US" sz="1200" dirty="0">
              <a:solidFill>
                <a:srgbClr val="FF33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167552" y="2998078"/>
            <a:ext cx="3682325" cy="2507959"/>
            <a:chOff x="5167552" y="2998078"/>
            <a:chExt cx="3682325" cy="2507959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67552" y="4125913"/>
              <a:ext cx="952500" cy="8540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kumimoji="1" sz="32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kumimoji="1" sz="28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kumimoji="1" sz="24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kumimoji="1" sz="2000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 kumimoji="1">
                  <a:solidFill>
                    <a:schemeClr val="tx2"/>
                  </a:solidFill>
                  <a:latin typeface="Franklin Gothic Book" pitchFamily="34" charset="0"/>
                  <a:ea typeface="HGｺﾞｼｯｸE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0406" y="2998078"/>
              <a:ext cx="1295400" cy="1824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6205958" y="4336115"/>
              <a:ext cx="2643919" cy="1169922"/>
              <a:chOff x="6205958" y="4336115"/>
              <a:chExt cx="2643919" cy="1169922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6205958" y="4336115"/>
                <a:ext cx="2643919" cy="1169922"/>
                <a:chOff x="2604070" y="2745776"/>
                <a:chExt cx="2468469" cy="133950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" name="Freeform 86"/>
                <p:cNvSpPr>
                  <a:spLocks/>
                </p:cNvSpPr>
                <p:nvPr/>
              </p:nvSpPr>
              <p:spPr bwMode="auto">
                <a:xfrm rot="20056373">
                  <a:off x="2604070" y="3007718"/>
                  <a:ext cx="878159" cy="869160"/>
                </a:xfrm>
                <a:custGeom>
                  <a:avLst/>
                  <a:gdLst>
                    <a:gd name="T0" fmla="*/ 4820 w 454"/>
                    <a:gd name="T1" fmla="*/ 10 h 363"/>
                    <a:gd name="T2" fmla="*/ 0 w 454"/>
                    <a:gd name="T3" fmla="*/ 0 h 363"/>
                    <a:gd name="T4" fmla="*/ 2885 w 454"/>
                    <a:gd name="T5" fmla="*/ 12 h 363"/>
                    <a:gd name="T6" fmla="*/ 4820 w 454"/>
                    <a:gd name="T7" fmla="*/ 10 h 36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4" h="363">
                      <a:moveTo>
                        <a:pt x="454" y="317"/>
                      </a:moveTo>
                      <a:lnTo>
                        <a:pt x="0" y="0"/>
                      </a:lnTo>
                      <a:lnTo>
                        <a:pt x="272" y="363"/>
                      </a:lnTo>
                      <a:lnTo>
                        <a:pt x="454" y="3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5" name="AutoShape 78"/>
                <p:cNvSpPr>
                  <a:spLocks noChangeArrowheads="1"/>
                </p:cNvSpPr>
                <p:nvPr/>
              </p:nvSpPr>
              <p:spPr bwMode="auto">
                <a:xfrm>
                  <a:off x="2852267" y="2745776"/>
                  <a:ext cx="2220272" cy="1339503"/>
                </a:xfrm>
                <a:prstGeom prst="roundRect">
                  <a:avLst>
                    <a:gd name="adj" fmla="val 3276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bIns="72000" anchor="b"/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60000"/>
                    <a:buFont typeface="Wingdings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9pPr>
                </a:lstStyle>
                <a:p>
                  <a:pPr eaLnBrk="1" hangingPunct="1">
                    <a:lnSpc>
                      <a:spcPts val="35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2000" b="1" dirty="0" smtClean="0">
                      <a:solidFill>
                        <a:schemeClr val="bg1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④お金はここから</a:t>
                  </a:r>
                  <a:endParaRPr lang="en-US" altLang="ja-JP" sz="2000" b="1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endParaRPr>
                </a:p>
                <a:p>
                  <a:pPr eaLnBrk="1" hangingPunct="1">
                    <a:lnSpc>
                      <a:spcPts val="35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2000" b="1" dirty="0" smtClean="0">
                      <a:solidFill>
                        <a:schemeClr val="bg1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　入れるんだよ！</a:t>
                  </a:r>
                </a:p>
              </p:txBody>
            </p:sp>
          </p:grpSp>
          <p:sp>
            <p:nvSpPr>
              <p:cNvPr id="24" name="Text Box 70"/>
              <p:cNvSpPr txBox="1">
                <a:spLocks noChangeArrowheads="1"/>
              </p:cNvSpPr>
              <p:nvPr/>
            </p:nvSpPr>
            <p:spPr bwMode="auto">
              <a:xfrm>
                <a:off x="7127319" y="4349115"/>
                <a:ext cx="508223" cy="195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9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かね</a:t>
                </a:r>
              </a:p>
            </p:txBody>
          </p:sp>
          <p:sp>
            <p:nvSpPr>
              <p:cNvPr id="26" name="Text Box 70"/>
              <p:cNvSpPr txBox="1">
                <a:spLocks noChangeArrowheads="1"/>
              </p:cNvSpPr>
              <p:nvPr/>
            </p:nvSpPr>
            <p:spPr bwMode="auto">
              <a:xfrm>
                <a:off x="6904957" y="4824069"/>
                <a:ext cx="508223" cy="195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bIns="10800" anchor="b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kumimoji="1" sz="26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"/>
                  <a:defRPr kumimoji="1" sz="23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2pPr>
                <a:lvl3pPr marL="11430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60000"/>
                  <a:buFont typeface="Wingdings" pitchFamily="2" charset="2"/>
                  <a:buChar char=""/>
                  <a:defRPr kumimoji="1" sz="2000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80000"/>
                  <a:buFont typeface="Wingdings 2" pitchFamily="18" charset="2"/>
                  <a:buChar char=""/>
                  <a:defRPr kumimoji="1" sz="2000">
                    <a:solidFill>
                      <a:srgbClr val="6C6C6C"/>
                    </a:solidFill>
                    <a:latin typeface="Trebuchet MS" pitchFamily="34" charset="0"/>
                    <a:ea typeface="HG丸ｺﾞｼｯｸM-PRO" pitchFamily="50" charset="-128"/>
                  </a:defRPr>
                </a:lvl4pPr>
                <a:lvl5pPr marL="2057400" indent="-228600" eaLnBrk="0" hangingPunct="0">
                  <a:spcBef>
                    <a:spcPts val="400"/>
                  </a:spcBef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10CF9B"/>
                  </a:buClr>
                  <a:buSzPct val="70000"/>
                  <a:buFont typeface="Wingdings" pitchFamily="2" charset="2"/>
                  <a:buChar char=""/>
                  <a:defRPr kumimoji="1">
                    <a:solidFill>
                      <a:schemeClr val="tx1"/>
                    </a:solidFill>
                    <a:latin typeface="Trebuchet MS" pitchFamily="34" charset="0"/>
                    <a:ea typeface="HG丸ｺﾞｼｯｸM-PRO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ja-JP" altLang="en-US" sz="900" dirty="0" smtClean="0">
                    <a:solidFill>
                      <a:schemeClr val="bg1"/>
                    </a:solidFill>
                    <a:latin typeface="ＭＳ ゴシック" pitchFamily="49" charset="-128"/>
                    <a:ea typeface="ＭＳ ゴシック" pitchFamily="49" charset="-128"/>
                  </a:rPr>
                  <a:t>い</a:t>
                </a:r>
              </a:p>
            </p:txBody>
          </p:sp>
        </p:grpSp>
      </p:grpSp>
      <p:grpSp>
        <p:nvGrpSpPr>
          <p:cNvPr id="21" name="グループ化 20"/>
          <p:cNvGrpSpPr/>
          <p:nvPr/>
        </p:nvGrpSpPr>
        <p:grpSpPr>
          <a:xfrm>
            <a:off x="692829" y="3425503"/>
            <a:ext cx="4000061" cy="2737996"/>
            <a:chOff x="692829" y="3425503"/>
            <a:chExt cx="4000061" cy="2737996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768"/>
            <a:stretch/>
          </p:blipFill>
          <p:spPr>
            <a:xfrm>
              <a:off x="838402" y="3425503"/>
              <a:ext cx="1354174" cy="17282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" name="グループ化 8"/>
            <p:cNvGrpSpPr/>
            <p:nvPr/>
          </p:nvGrpSpPr>
          <p:grpSpPr>
            <a:xfrm>
              <a:off x="692829" y="5054292"/>
              <a:ext cx="4000061" cy="1109207"/>
              <a:chOff x="692829" y="5054292"/>
              <a:chExt cx="4000061" cy="1109207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auto">
              <a:xfrm>
                <a:off x="3740390" y="5154613"/>
                <a:ext cx="952500" cy="855662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kumimoji="1" sz="32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kumimoji="1" sz="28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kumimoji="1" sz="24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kumimoji="1" sz="2000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 kumimoji="1">
                    <a:solidFill>
                      <a:schemeClr val="tx2"/>
                    </a:solidFill>
                    <a:latin typeface="Franklin Gothic Book" pitchFamily="34" charset="0"/>
                    <a:ea typeface="HGｺﾞｼｯｸE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en-US" sz="1800">
                  <a:solidFill>
                    <a:schemeClr val="tx1"/>
                  </a:solidFill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692829" y="5054292"/>
                <a:ext cx="3140385" cy="1109207"/>
                <a:chOff x="692829" y="5054292"/>
                <a:chExt cx="3140385" cy="1109207"/>
              </a:xfrm>
            </p:grpSpPr>
            <p:grpSp>
              <p:nvGrpSpPr>
                <p:cNvPr id="17" name="Group 107"/>
                <p:cNvGrpSpPr>
                  <a:grpSpLocks/>
                </p:cNvGrpSpPr>
                <p:nvPr/>
              </p:nvGrpSpPr>
              <p:grpSpPr bwMode="auto">
                <a:xfrm>
                  <a:off x="692829" y="5078495"/>
                  <a:ext cx="3140385" cy="1085004"/>
                  <a:chOff x="1791" y="2794"/>
                  <a:chExt cx="3947" cy="72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8" name="Freeform 86"/>
                  <p:cNvSpPr>
                    <a:spLocks/>
                  </p:cNvSpPr>
                  <p:nvPr/>
                </p:nvSpPr>
                <p:spPr bwMode="auto">
                  <a:xfrm rot="7366770">
                    <a:off x="5038" y="2775"/>
                    <a:ext cx="488" cy="912"/>
                  </a:xfrm>
                  <a:custGeom>
                    <a:avLst/>
                    <a:gdLst>
                      <a:gd name="T0" fmla="*/ 10924 w 454"/>
                      <a:gd name="T1" fmla="*/ 254 h 363"/>
                      <a:gd name="T2" fmla="*/ 0 w 454"/>
                      <a:gd name="T3" fmla="*/ 0 h 363"/>
                      <a:gd name="T4" fmla="*/ 6561 w 454"/>
                      <a:gd name="T5" fmla="*/ 292 h 363"/>
                      <a:gd name="T6" fmla="*/ 10924 w 454"/>
                      <a:gd name="T7" fmla="*/ 254 h 3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4" h="363">
                        <a:moveTo>
                          <a:pt x="454" y="317"/>
                        </a:moveTo>
                        <a:lnTo>
                          <a:pt x="0" y="0"/>
                        </a:lnTo>
                        <a:lnTo>
                          <a:pt x="272" y="363"/>
                        </a:lnTo>
                        <a:lnTo>
                          <a:pt x="454" y="31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19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2794"/>
                    <a:ext cx="3318" cy="725"/>
                  </a:xfrm>
                  <a:prstGeom prst="roundRect">
                    <a:avLst>
                      <a:gd name="adj" fmla="val 30833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CC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bIns="72000" anchor="b"/>
                  <a:lstStyle>
                    <a:lvl1pPr eaLnBrk="0" hangingPunct="0">
                      <a:spcBef>
                        <a:spcPts val="600"/>
                      </a:spcBef>
                      <a:buClr>
                        <a:schemeClr val="tx2"/>
                      </a:buClr>
                      <a:buSzPct val="73000"/>
                      <a:buFont typeface="Wingdings 2" pitchFamily="18" charset="2"/>
                      <a:buChar char=""/>
                      <a:defRPr kumimoji="1" sz="2600">
                        <a:solidFill>
                          <a:schemeClr val="tx1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1pPr>
                    <a:lvl2pPr marL="742950" indent="-285750" eaLnBrk="0" hangingPunct="0">
                      <a:spcBef>
                        <a:spcPts val="500"/>
                      </a:spcBef>
                      <a:buClr>
                        <a:srgbClr val="10CF9B"/>
                      </a:buClr>
                      <a:buSzPct val="80000"/>
                      <a:buFont typeface="Wingdings 2" pitchFamily="18" charset="2"/>
                      <a:buChar char=""/>
                      <a:defRPr kumimoji="1" sz="2300">
                        <a:solidFill>
                          <a:srgbClr val="6C6C6C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2pPr>
                    <a:lvl3pPr marL="1143000" indent="-228600" eaLnBrk="0" hangingPunct="0">
                      <a:spcBef>
                        <a:spcPts val="400"/>
                      </a:spcBef>
                      <a:buClr>
                        <a:srgbClr val="10CF9B"/>
                      </a:buClr>
                      <a:buSzPct val="60000"/>
                      <a:buFont typeface="Wingdings" pitchFamily="2" charset="2"/>
                      <a:buChar char=""/>
                      <a:defRPr kumimoji="1" sz="2000">
                        <a:solidFill>
                          <a:schemeClr val="tx1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10CF9B"/>
                      </a:buClr>
                      <a:buSzPct val="80000"/>
                      <a:buFont typeface="Wingdings 2" pitchFamily="18" charset="2"/>
                      <a:buChar char=""/>
                      <a:defRPr kumimoji="1" sz="2000">
                        <a:solidFill>
                          <a:srgbClr val="6C6C6C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4pPr>
                    <a:lvl5pPr marL="2057400" indent="-228600" eaLnBrk="0" hangingPunct="0">
                      <a:spcBef>
                        <a:spcPts val="400"/>
                      </a:spcBef>
                      <a:buClr>
                        <a:srgbClr val="10CF9B"/>
                      </a:buClr>
                      <a:buSzPct val="70000"/>
                      <a:buFont typeface="Wingdings" pitchFamily="2" charset="2"/>
                      <a:buChar char=""/>
                      <a:defRPr kumimoji="1">
                        <a:solidFill>
                          <a:schemeClr val="tx1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10CF9B"/>
                      </a:buClr>
                      <a:buSzPct val="70000"/>
                      <a:buFont typeface="Wingdings" pitchFamily="2" charset="2"/>
                      <a:buChar char=""/>
                      <a:defRPr kumimoji="1">
                        <a:solidFill>
                          <a:schemeClr val="tx1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10CF9B"/>
                      </a:buClr>
                      <a:buSzPct val="70000"/>
                      <a:buFont typeface="Wingdings" pitchFamily="2" charset="2"/>
                      <a:buChar char=""/>
                      <a:defRPr kumimoji="1">
                        <a:solidFill>
                          <a:schemeClr val="tx1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10CF9B"/>
                      </a:buClr>
                      <a:buSzPct val="70000"/>
                      <a:buFont typeface="Wingdings" pitchFamily="2" charset="2"/>
                      <a:buChar char=""/>
                      <a:defRPr kumimoji="1">
                        <a:solidFill>
                          <a:schemeClr val="tx1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10CF9B"/>
                      </a:buClr>
                      <a:buSzPct val="70000"/>
                      <a:buFont typeface="Wingdings" pitchFamily="2" charset="2"/>
                      <a:buChar char=""/>
                      <a:defRPr kumimoji="1">
                        <a:solidFill>
                          <a:schemeClr val="tx1"/>
                        </a:solidFill>
                        <a:latin typeface="Trebuchet MS" pitchFamily="34" charset="0"/>
                        <a:ea typeface="HG丸ｺﾞｼｯｸM-PRO" pitchFamily="50" charset="-128"/>
                      </a:defRPr>
                    </a:lvl9pPr>
                  </a:lstStyle>
                  <a:p>
                    <a:pPr eaLnBrk="1" hangingPunct="1">
                      <a:lnSpc>
                        <a:spcPct val="14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r>
                      <a:rPr lang="ja-JP" altLang="en-US" sz="2000" b="1" dirty="0" smtClean="0">
                        <a:solidFill>
                          <a:schemeClr val="bg1"/>
                        </a:solidFill>
                        <a:latin typeface="ＭＳ ゴシック" pitchFamily="49" charset="-128"/>
                        <a:ea typeface="ＭＳ ゴシック" pitchFamily="49" charset="-128"/>
                      </a:rPr>
                      <a:t>⑤出てきたきっぷを</a:t>
                    </a:r>
                    <a:endParaRPr lang="en-US" altLang="ja-JP" sz="2000" b="1" dirty="0" smtClean="0">
                      <a:solidFill>
                        <a:schemeClr val="bg1"/>
                      </a:solidFill>
                      <a:latin typeface="ＭＳ ゴシック" pitchFamily="49" charset="-128"/>
                      <a:ea typeface="ＭＳ ゴシック" pitchFamily="49" charset="-128"/>
                    </a:endParaRPr>
                  </a:p>
                  <a:p>
                    <a:pPr eaLnBrk="1" hangingPunct="1">
                      <a:lnSpc>
                        <a:spcPct val="14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r>
                      <a:rPr lang="ja-JP" altLang="en-US" sz="2000" b="1" dirty="0" smtClean="0">
                        <a:solidFill>
                          <a:schemeClr val="bg1"/>
                        </a:solidFill>
                        <a:latin typeface="ＭＳ ゴシック" pitchFamily="49" charset="-128"/>
                        <a:ea typeface="ＭＳ ゴシック" pitchFamily="49" charset="-128"/>
                      </a:rPr>
                      <a:t>  とろう！</a:t>
                    </a:r>
                  </a:p>
                </p:txBody>
              </p:sp>
            </p:grpSp>
            <p:sp>
              <p:nvSpPr>
                <p:cNvPr id="2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18409" y="5054292"/>
                  <a:ext cx="508223" cy="1955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bIns="10800" anchor="b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itchFamily="18" charset="2"/>
                    <a:buChar char=""/>
                    <a:defRPr kumimoji="1" sz="26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1pPr>
                  <a:lvl2pPr marL="742950" indent="-285750" eaLnBrk="0" hangingPunct="0">
                    <a:spcBef>
                      <a:spcPts val="5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"/>
                    <a:defRPr kumimoji="1" sz="23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2pPr>
                  <a:lvl3pPr marL="11430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60000"/>
                    <a:buFont typeface="Wingdings" pitchFamily="2" charset="2"/>
                    <a:buChar char=""/>
                    <a:defRPr kumimoji="1" sz="2000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10CF9B"/>
                    </a:buClr>
                    <a:buSzPct val="80000"/>
                    <a:buFont typeface="Wingdings 2" pitchFamily="18" charset="2"/>
                    <a:buChar char=""/>
                    <a:defRPr kumimoji="1" sz="2000">
                      <a:solidFill>
                        <a:srgbClr val="6C6C6C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4pPr>
                  <a:lvl5pPr marL="2057400" indent="-228600" eaLnBrk="0" hangingPunct="0">
                    <a:spcBef>
                      <a:spcPts val="400"/>
                    </a:spcBef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70000"/>
                    <a:buFont typeface="Wingdings" pitchFamily="2" charset="2"/>
                    <a:buChar char=""/>
                    <a:defRPr kumimoji="1">
                      <a:solidFill>
                        <a:schemeClr val="tx1"/>
                      </a:solidFill>
                      <a:latin typeface="Trebuchet MS" pitchFamily="34" charset="0"/>
                      <a:ea typeface="HG丸ｺﾞｼｯｸM-PRO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ja-JP" altLang="en-US" sz="900" dirty="0" smtClean="0">
                      <a:solidFill>
                        <a:schemeClr val="bg1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で</a:t>
                  </a:r>
                </a:p>
              </p:txBody>
            </p:sp>
          </p:grpSp>
        </p:grpSp>
      </p:grpSp>
      <p:sp>
        <p:nvSpPr>
          <p:cNvPr id="29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58116" y="1244600"/>
            <a:ext cx="3573463" cy="5175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ja-JP" altLang="en-US" sz="2800" b="1" spc="-20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お金を入れる場</a:t>
            </a:r>
            <a:r>
              <a:rPr lang="ja-JP" altLang="en-US" sz="2800" b="1" spc="-200" dirty="0" err="1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unded Mgen+ 1c black" pitchFamily="50" charset="-128"/>
                <a:ea typeface="Rounded Mgen+ 1c black" pitchFamily="50" charset="-128"/>
              </a:rPr>
              <a:t>しょ</a:t>
            </a:r>
            <a:endParaRPr lang="ja-JP" altLang="en-US" sz="2800" b="1" dirty="0" smtClean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ounded Mgen+ 1c black" pitchFamily="50" charset="-128"/>
              <a:ea typeface="Rounded Mgen+ 1c black" pitchFamily="50" charset="-128"/>
            </a:endParaRPr>
          </a:p>
        </p:txBody>
      </p:sp>
      <p:sp>
        <p:nvSpPr>
          <p:cNvPr id="30" name="Text Box 75"/>
          <p:cNvSpPr txBox="1">
            <a:spLocks noChangeArrowheads="1"/>
          </p:cNvSpPr>
          <p:nvPr/>
        </p:nvSpPr>
        <p:spPr bwMode="auto">
          <a:xfrm>
            <a:off x="501790" y="1074739"/>
            <a:ext cx="310024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200" dirty="0" smtClean="0">
                <a:solidFill>
                  <a:srgbClr val="FF3300"/>
                </a:solidFill>
                <a:latin typeface="ＭＳ ゴシック" pitchFamily="49" charset="-128"/>
                <a:ea typeface="ＭＳ ゴシック" pitchFamily="49" charset="-128"/>
              </a:rPr>
              <a:t>かね　　　い　　　　　 </a:t>
            </a:r>
            <a:r>
              <a:rPr lang="ja-JP" altLang="en-US" sz="1200" dirty="0">
                <a:solidFill>
                  <a:srgbClr val="FF3300"/>
                </a:solidFill>
                <a:latin typeface="ＭＳ ゴシック" pitchFamily="49" charset="-128"/>
                <a:ea typeface="ＭＳ ゴシック" pitchFamily="49" charset="-128"/>
              </a:rPr>
              <a:t>ば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5088972" y="4973146"/>
            <a:ext cx="3698079" cy="1721560"/>
            <a:chOff x="5088972" y="4973146"/>
            <a:chExt cx="3698079" cy="1721560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5088972" y="4973146"/>
              <a:ext cx="3698079" cy="1721560"/>
              <a:chOff x="5088972" y="4973146"/>
              <a:chExt cx="3698079" cy="1721560"/>
            </a:xfrm>
          </p:grpSpPr>
          <p:cxnSp>
            <p:nvCxnSpPr>
              <p:cNvPr id="11" name="直線矢印コネクタ 10"/>
              <p:cNvCxnSpPr>
                <a:stCxn id="13" idx="1"/>
              </p:cNvCxnSpPr>
              <p:nvPr/>
            </p:nvCxnSpPr>
            <p:spPr>
              <a:xfrm flipH="1" flipV="1">
                <a:off x="5088972" y="4973146"/>
                <a:ext cx="1577180" cy="87889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/>
              <p:cNvSpPr txBox="1"/>
              <p:nvPr/>
            </p:nvSpPr>
            <p:spPr>
              <a:xfrm>
                <a:off x="6666152" y="5667375"/>
                <a:ext cx="2120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 err="1" smtClean="0">
                    <a:solidFill>
                      <a:srgbClr val="FF0000"/>
                    </a:solidFill>
                  </a:rPr>
                  <a:t>おさつは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ここから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直線矢印コネクタ 30"/>
              <p:cNvCxnSpPr/>
              <p:nvPr/>
            </p:nvCxnSpPr>
            <p:spPr>
              <a:xfrm flipH="1" flipV="1">
                <a:off x="5088972" y="5946531"/>
                <a:ext cx="1615280" cy="2907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テキスト ボックス 31"/>
              <p:cNvSpPr txBox="1"/>
              <p:nvPr/>
            </p:nvSpPr>
            <p:spPr>
              <a:xfrm>
                <a:off x="6666152" y="6048375"/>
                <a:ext cx="1953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おつりがある時はここに出てきます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Text Box 70"/>
            <p:cNvSpPr txBox="1">
              <a:spLocks noChangeArrowheads="1"/>
            </p:cNvSpPr>
            <p:nvPr/>
          </p:nvSpPr>
          <p:spPr bwMode="auto">
            <a:xfrm>
              <a:off x="7932169" y="5962371"/>
              <a:ext cx="508223" cy="195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bIns="10800" anchor="b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kumimoji="1" sz="26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"/>
                <a:defRPr kumimoji="1" sz="23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10CF9B"/>
                </a:buClr>
                <a:buSzPct val="60000"/>
                <a:buFont typeface="Wingdings" pitchFamily="2" charset="2"/>
                <a:buChar char=""/>
                <a:defRPr kumimoji="1" sz="2000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0CF9B"/>
                </a:buClr>
                <a:buSzPct val="80000"/>
                <a:buFont typeface="Wingdings 2" pitchFamily="18" charset="2"/>
                <a:buChar char=""/>
                <a:defRPr kumimoji="1" sz="2000">
                  <a:solidFill>
                    <a:srgbClr val="6C6C6C"/>
                  </a:solidFill>
                  <a:latin typeface="Trebuchet MS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0CF9B"/>
                </a:buClr>
                <a:buSzPct val="70000"/>
                <a:buFont typeface="Wingdings" pitchFamily="2" charset="2"/>
                <a:buChar char=""/>
                <a:defRPr kumimoji="1">
                  <a:solidFill>
                    <a:schemeClr val="tx1"/>
                  </a:solidFill>
                  <a:latin typeface="Trebuchet MS" pitchFamily="34" charset="0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とき</a:t>
              </a:r>
            </a:p>
          </p:txBody>
        </p:sp>
      </p:grpSp>
      <p:sp>
        <p:nvSpPr>
          <p:cNvPr id="37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3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F1539-796C-48F4-A8D0-E174EFDED7F7}" type="slidenum">
              <a:rPr lang="ja-JP" altLang="en-US" smtClean="0"/>
              <a:pPr>
                <a:defRPr/>
              </a:pPr>
              <a:t>9</a:t>
            </a:fld>
            <a:endParaRPr lang="en-US" altLang="ja-JP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0" y="1556113"/>
            <a:ext cx="7648500" cy="4522061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746124" y="1204913"/>
            <a:ext cx="830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</a:t>
            </a:r>
            <a:r>
              <a:rPr kumimoji="1" lang="ja-JP" altLang="en-US" dirty="0" smtClean="0"/>
              <a:t>円入れたら </a:t>
            </a:r>
            <a:r>
              <a:rPr kumimoji="1" lang="ja-JP" altLang="en-US" b="1" dirty="0" smtClean="0"/>
              <a:t>きっぷ</a:t>
            </a:r>
            <a:r>
              <a:rPr kumimoji="1" lang="ja-JP" altLang="en-US" dirty="0" smtClean="0"/>
              <a:t>といっしょに </a:t>
            </a:r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円のおつりも出てきます。わすれないでね。</a:t>
            </a:r>
            <a:endParaRPr kumimoji="1" lang="ja-JP" altLang="en-US" dirty="0"/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6972993" y="6030569"/>
            <a:ext cx="722513" cy="1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900" dirty="0" smtClean="0">
                <a:latin typeface="ＭＳ ゴシック" pitchFamily="49" charset="-128"/>
                <a:ea typeface="ＭＳ ゴシック" pitchFamily="49" charset="-128"/>
              </a:rPr>
              <a:t>が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562726" y="6032500"/>
            <a:ext cx="195262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＜画</a:t>
            </a:r>
            <a:r>
              <a:rPr lang="ja-JP" altLang="en-US" sz="2400" b="1" dirty="0" err="1" smtClean="0">
                <a:solidFill>
                  <a:srgbClr val="FF3300"/>
                </a:solidFill>
                <a:latin typeface="Arial" charset="0"/>
              </a:rPr>
              <a:t>めん</a:t>
            </a:r>
            <a:r>
              <a:rPr lang="ja-JP" altLang="en-US" sz="2400" b="1" dirty="0" smtClean="0">
                <a:solidFill>
                  <a:srgbClr val="FF3300"/>
                </a:solidFill>
                <a:latin typeface="Arial" charset="0"/>
              </a:rPr>
              <a:t>＞</a:t>
            </a:r>
            <a:endParaRPr lang="ja-JP" alt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1111250" y="1060930"/>
            <a:ext cx="1128713" cy="2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latin typeface="ＭＳ ゴシック" pitchFamily="49" charset="-128"/>
                <a:ea typeface="ＭＳ ゴシック" pitchFamily="49" charset="-128"/>
              </a:rPr>
              <a:t>えん い</a:t>
            </a: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4353717" y="1048075"/>
            <a:ext cx="2581277" cy="2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10800" anchor="b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1000" dirty="0" smtClean="0">
                <a:latin typeface="ＭＳ ゴシック" pitchFamily="49" charset="-128"/>
                <a:ea typeface="ＭＳ ゴシック" pitchFamily="49" charset="-128"/>
              </a:rPr>
              <a:t>えん　　　　　　　 で</a:t>
            </a:r>
          </a:p>
        </p:txBody>
      </p:sp>
      <p:sp>
        <p:nvSpPr>
          <p:cNvPr id="19" name="タイトル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08000" anchor="b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6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10CF9B"/>
              </a:buClr>
              <a:buSzPct val="80000"/>
              <a:buFont typeface="Wingdings 2" pitchFamily="18" charset="2"/>
              <a:buChar char=""/>
              <a:defRPr kumimoji="1" sz="23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0CF9B"/>
              </a:buClr>
              <a:buSzPct val="60000"/>
              <a:buFont typeface="Wingdings" pitchFamily="2" charset="2"/>
              <a:buChar char=""/>
              <a:defRPr kumimoji="1" sz="2000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CF9B"/>
              </a:buClr>
              <a:buSzPct val="80000"/>
              <a:buFont typeface="Wingdings 2" pitchFamily="18" charset="2"/>
              <a:buChar char=""/>
              <a:defRPr kumimoji="1" sz="2000">
                <a:solidFill>
                  <a:srgbClr val="6C6C6C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itchFamily="2" charset="2"/>
              <a:buChar char=""/>
              <a:defRPr kumimoji="1">
                <a:solidFill>
                  <a:schemeClr val="tx1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marL="177800" lvl="1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ja-JP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1. 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地下</a:t>
            </a:r>
            <a:r>
              <a:rPr lang="ja-JP" altLang="en-US" sz="33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てつの</a:t>
            </a:r>
            <a:r>
              <a:rPr lang="ja-JP" altLang="en-US" sz="3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 のり</a:t>
            </a:r>
            <a:r>
              <a:rPr lang="ja-JP" altLang="en-US" sz="3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+ 1c black" pitchFamily="50" charset="-128"/>
                <a:ea typeface="M+ 1c black" pitchFamily="50" charset="-128"/>
              </a:rPr>
              <a:t>方</a:t>
            </a:r>
            <a:endParaRPr lang="ja-JP" altLang="en-US" sz="33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+ 1c black" pitchFamily="50" charset="-128"/>
              <a:ea typeface="M+ 1c black" pitchFamily="50" charset="-128"/>
            </a:endParaRPr>
          </a:p>
        </p:txBody>
      </p:sp>
      <p:sp>
        <p:nvSpPr>
          <p:cNvPr id="22" name="Text Box 104"/>
          <p:cNvSpPr txBox="1">
            <a:spLocks noChangeArrowheads="1"/>
          </p:cNvSpPr>
          <p:nvPr/>
        </p:nvSpPr>
        <p:spPr bwMode="auto">
          <a:xfrm>
            <a:off x="800100" y="222250"/>
            <a:ext cx="411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ち   か  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 かた</a:t>
            </a:r>
            <a:endParaRPr lang="ja-JP" altLang="en-US" sz="14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13195" y="3398027"/>
            <a:ext cx="6335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160</a:t>
            </a:r>
            <a:r>
              <a:rPr kumimoji="1"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81600" y="4451449"/>
            <a:ext cx="6527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40</a:t>
            </a:r>
            <a:r>
              <a:rPr kumimoji="1"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13195" y="3919670"/>
            <a:ext cx="6335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</a:t>
            </a:r>
            <a:r>
              <a:rPr kumimoji="1"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038475" y="4219575"/>
            <a:ext cx="2943225" cy="733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7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リゾート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6282</TotalTime>
  <Words>1298</Words>
  <Application>Microsoft Office PowerPoint</Application>
  <PresentationFormat>画面に合わせる (4:3)</PresentationFormat>
  <Paragraphs>279</Paragraphs>
  <Slides>18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3" baseType="lpstr">
      <vt:lpstr>HGｺﾞｼｯｸE</vt:lpstr>
      <vt:lpstr>HG丸ｺﾞｼｯｸM-PRO</vt:lpstr>
      <vt:lpstr>HG創英角ｺﾞｼｯｸUB</vt:lpstr>
      <vt:lpstr>M+ 1c black</vt:lpstr>
      <vt:lpstr>ＭＳ Ｐゴシック</vt:lpstr>
      <vt:lpstr>ＭＳ ゴシック</vt:lpstr>
      <vt:lpstr>Rounded Mgen+ 1c black</vt:lpstr>
      <vt:lpstr>Rounded Mgen+ 1c bold</vt:lpstr>
      <vt:lpstr>小塚ゴシック Pro B</vt:lpstr>
      <vt:lpstr>Arial</vt:lpstr>
      <vt:lpstr>Calibri</vt:lpstr>
      <vt:lpstr>Franklin Gothic Book</vt:lpstr>
      <vt:lpstr>Franklin Gothic Medium</vt:lpstr>
      <vt:lpstr>Wingdings 2</vt:lpstr>
      <vt:lpstr>トラベル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地下鉄の乗り方や降り方</dc:title>
  <dc:creator>仙台市</dc:creator>
  <cp:lastModifiedBy>仙台市</cp:lastModifiedBy>
  <cp:revision>848</cp:revision>
  <cp:lastPrinted>2021-07-20T06:55:06Z</cp:lastPrinted>
  <dcterms:created xsi:type="dcterms:W3CDTF">2010-12-03T05:52:23Z</dcterms:created>
  <dcterms:modified xsi:type="dcterms:W3CDTF">2021-07-20T07:32:14Z</dcterms:modified>
</cp:coreProperties>
</file>