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480" r:id="rId2"/>
    <p:sldId id="441" r:id="rId3"/>
    <p:sldId id="475" r:id="rId4"/>
    <p:sldId id="276" r:id="rId5"/>
    <p:sldId id="476" r:id="rId6"/>
    <p:sldId id="449" r:id="rId7"/>
    <p:sldId id="463" r:id="rId8"/>
    <p:sldId id="465" r:id="rId9"/>
    <p:sldId id="466" r:id="rId10"/>
    <p:sldId id="461" r:id="rId11"/>
    <p:sldId id="445" r:id="rId12"/>
    <p:sldId id="481" r:id="rId13"/>
    <p:sldId id="483" r:id="rId14"/>
    <p:sldId id="468" r:id="rId15"/>
    <p:sldId id="484" r:id="rId16"/>
    <p:sldId id="478" r:id="rId17"/>
    <p:sldId id="482" r:id="rId18"/>
    <p:sldId id="471" r:id="rId19"/>
    <p:sldId id="446" r:id="rId20"/>
    <p:sldId id="485" r:id="rId21"/>
    <p:sldId id="460" r:id="rId22"/>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A71B1D8-C6F0-4856-8E32-FD26416A7882}">
          <p14:sldIdLst>
            <p14:sldId id="480"/>
            <p14:sldId id="441"/>
            <p14:sldId id="475"/>
            <p14:sldId id="276"/>
            <p14:sldId id="476"/>
            <p14:sldId id="449"/>
            <p14:sldId id="463"/>
            <p14:sldId id="465"/>
            <p14:sldId id="466"/>
            <p14:sldId id="461"/>
            <p14:sldId id="445"/>
            <p14:sldId id="481"/>
            <p14:sldId id="483"/>
            <p14:sldId id="468"/>
            <p14:sldId id="484"/>
            <p14:sldId id="478"/>
            <p14:sldId id="482"/>
            <p14:sldId id="471"/>
            <p14:sldId id="446"/>
            <p14:sldId id="485"/>
            <p14:sldId id="460"/>
          </p14:sldIdLst>
        </p14:section>
      </p14:sectionLst>
    </p:ext>
    <p:ext uri="{EFAFB233-063F-42B5-8137-9DF3F51BA10A}">
      <p15:sldGuideLst xmlns:p15="http://schemas.microsoft.com/office/powerpoint/2012/main">
        <p15:guide id="2" pos="2880">
          <p15:clr>
            <a:srgbClr val="A4A3A4"/>
          </p15:clr>
        </p15:guide>
        <p15:guide id="3" orient="horz" pos="2568" userDrawn="1">
          <p15:clr>
            <a:srgbClr val="A4A3A4"/>
          </p15:clr>
        </p15:guide>
        <p15:guide id="4" orient="horz" pos="216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0000FF"/>
    <a:srgbClr val="003300"/>
    <a:srgbClr val="006600"/>
    <a:srgbClr val="008000"/>
    <a:srgbClr val="0066FF"/>
    <a:srgbClr val="CCECFF"/>
    <a:srgbClr val="CCCCFF"/>
    <a:srgbClr val="6600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76079" autoAdjust="0"/>
  </p:normalViewPr>
  <p:slideViewPr>
    <p:cSldViewPr>
      <p:cViewPr varScale="1">
        <p:scale>
          <a:sx n="120" d="100"/>
          <a:sy n="120" d="100"/>
        </p:scale>
        <p:origin x="1176" y="96"/>
      </p:cViewPr>
      <p:guideLst>
        <p:guide pos="2880"/>
        <p:guide orient="horz" pos="2568"/>
        <p:guide orient="horz" pos="2160"/>
      </p:guideLst>
    </p:cSldViewPr>
  </p:slideViewPr>
  <p:notesTextViewPr>
    <p:cViewPr>
      <p:scale>
        <a:sx n="1" d="1"/>
        <a:sy n="1" d="1"/>
      </p:scale>
      <p:origin x="0" y="0"/>
    </p:cViewPr>
  </p:notesTextViewPr>
  <p:notesViewPr>
    <p:cSldViewPr showGuides="1">
      <p:cViewPr varScale="1">
        <p:scale>
          <a:sx n="51" d="100"/>
          <a:sy n="51" d="100"/>
        </p:scale>
        <p:origin x="-2970" y="-78"/>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8513" cy="493634"/>
          </a:xfrm>
          <a:prstGeom prst="rect">
            <a:avLst/>
          </a:prstGeom>
        </p:spPr>
        <p:txBody>
          <a:bodyPr vert="horz" lIns="91393" tIns="45700" rIns="91393" bIns="4570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667" y="4"/>
            <a:ext cx="2918513" cy="493634"/>
          </a:xfrm>
          <a:prstGeom prst="rect">
            <a:avLst/>
          </a:prstGeom>
        </p:spPr>
        <p:txBody>
          <a:bodyPr vert="horz" lIns="91393" tIns="45700" rIns="91393" bIns="45700" rtlCol="0"/>
          <a:lstStyle>
            <a:lvl1pPr algn="r">
              <a:defRPr sz="1200"/>
            </a:lvl1pPr>
          </a:lstStyle>
          <a:p>
            <a:fld id="{D0A4D4AE-F443-4294-8588-7AD40C1B823C}" type="datetimeFigureOut">
              <a:rPr kumimoji="1" lang="ja-JP" altLang="en-US" smtClean="0"/>
              <a:t>2025/4/25</a:t>
            </a:fld>
            <a:endParaRPr kumimoji="1" lang="ja-JP" altLang="en-US"/>
          </a:p>
        </p:txBody>
      </p:sp>
      <p:sp>
        <p:nvSpPr>
          <p:cNvPr id="4" name="フッター プレースホルダー 3"/>
          <p:cNvSpPr>
            <a:spLocks noGrp="1"/>
          </p:cNvSpPr>
          <p:nvPr>
            <p:ph type="ftr" sz="quarter" idx="2"/>
          </p:nvPr>
        </p:nvSpPr>
        <p:spPr>
          <a:xfrm>
            <a:off x="5" y="9371094"/>
            <a:ext cx="2918513" cy="493634"/>
          </a:xfrm>
          <a:prstGeom prst="rect">
            <a:avLst/>
          </a:prstGeom>
        </p:spPr>
        <p:txBody>
          <a:bodyPr vert="horz" lIns="91393" tIns="45700" rIns="91393" bIns="4570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667" y="9371094"/>
            <a:ext cx="2918513" cy="493634"/>
          </a:xfrm>
          <a:prstGeom prst="rect">
            <a:avLst/>
          </a:prstGeom>
        </p:spPr>
        <p:txBody>
          <a:bodyPr vert="horz" lIns="91393" tIns="45700" rIns="91393" bIns="45700" rtlCol="0" anchor="b"/>
          <a:lstStyle>
            <a:lvl1pPr algn="r">
              <a:defRPr sz="1200"/>
            </a:lvl1pPr>
          </a:lstStyle>
          <a:p>
            <a:fld id="{750B4F94-C31E-4099-B164-4B1052A575B6}" type="slidenum">
              <a:rPr kumimoji="1" lang="ja-JP" altLang="en-US" smtClean="0"/>
              <a:t>‹#›</a:t>
            </a:fld>
            <a:endParaRPr kumimoji="1" lang="ja-JP" altLang="en-US"/>
          </a:p>
        </p:txBody>
      </p:sp>
    </p:spTree>
    <p:extLst>
      <p:ext uri="{BB962C8B-B14F-4D97-AF65-F5344CB8AC3E}">
        <p14:creationId xmlns:p14="http://schemas.microsoft.com/office/powerpoint/2010/main" val="161488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8831" cy="493316"/>
          </a:xfrm>
          <a:prstGeom prst="rect">
            <a:avLst/>
          </a:prstGeom>
        </p:spPr>
        <p:txBody>
          <a:bodyPr vert="horz" lIns="91375" tIns="45689" rIns="91375" bIns="4568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80" y="4"/>
            <a:ext cx="2918831" cy="493316"/>
          </a:xfrm>
          <a:prstGeom prst="rect">
            <a:avLst/>
          </a:prstGeom>
        </p:spPr>
        <p:txBody>
          <a:bodyPr vert="horz" lIns="91375" tIns="45689" rIns="91375" bIns="45689" rtlCol="0"/>
          <a:lstStyle>
            <a:lvl1pPr algn="r">
              <a:defRPr sz="1200"/>
            </a:lvl1pPr>
          </a:lstStyle>
          <a:p>
            <a:fld id="{DF5023CF-3068-448F-AE05-B0F5101B3992}" type="datetimeFigureOut">
              <a:rPr kumimoji="1" lang="ja-JP" altLang="en-US" smtClean="0"/>
              <a:t>2025/4/25</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375" tIns="45689" rIns="91375" bIns="45689" rtlCol="0" anchor="ctr"/>
          <a:lstStyle/>
          <a:p>
            <a:endParaRPr lang="ja-JP" altLang="en-US"/>
          </a:p>
        </p:txBody>
      </p:sp>
      <p:sp>
        <p:nvSpPr>
          <p:cNvPr id="5" name="ノート プレースホルダー 4"/>
          <p:cNvSpPr>
            <a:spLocks noGrp="1"/>
          </p:cNvSpPr>
          <p:nvPr>
            <p:ph type="body" sz="quarter" idx="3"/>
          </p:nvPr>
        </p:nvSpPr>
        <p:spPr>
          <a:xfrm>
            <a:off x="673577" y="4686503"/>
            <a:ext cx="5388610" cy="4439841"/>
          </a:xfrm>
          <a:prstGeom prst="rect">
            <a:avLst/>
          </a:prstGeom>
        </p:spPr>
        <p:txBody>
          <a:bodyPr vert="horz" lIns="91375" tIns="45689" rIns="91375" bIns="4568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5" y="9371285"/>
            <a:ext cx="2918831" cy="493316"/>
          </a:xfrm>
          <a:prstGeom prst="rect">
            <a:avLst/>
          </a:prstGeom>
        </p:spPr>
        <p:txBody>
          <a:bodyPr vert="horz" lIns="91375" tIns="45689" rIns="91375" bIns="4568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80" y="9371285"/>
            <a:ext cx="2918831" cy="493316"/>
          </a:xfrm>
          <a:prstGeom prst="rect">
            <a:avLst/>
          </a:prstGeom>
        </p:spPr>
        <p:txBody>
          <a:bodyPr vert="horz" lIns="91375" tIns="45689" rIns="91375" bIns="45689" rtlCol="0" anchor="b"/>
          <a:lstStyle>
            <a:lvl1pPr algn="r">
              <a:defRPr sz="1200"/>
            </a:lvl1pPr>
          </a:lstStyle>
          <a:p>
            <a:fld id="{34AFF063-D4E6-45AD-B69A-3905F44B4BD2}" type="slidenum">
              <a:rPr kumimoji="1" lang="ja-JP" altLang="en-US" smtClean="0"/>
              <a:t>‹#›</a:t>
            </a:fld>
            <a:endParaRPr kumimoji="1" lang="ja-JP" altLang="en-US"/>
          </a:p>
        </p:txBody>
      </p:sp>
    </p:spTree>
    <p:extLst>
      <p:ext uri="{BB962C8B-B14F-4D97-AF65-F5344CB8AC3E}">
        <p14:creationId xmlns:p14="http://schemas.microsoft.com/office/powerpoint/2010/main" val="7256815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a:t>
            </a:fld>
            <a:endParaRPr kumimoji="1" lang="ja-JP" altLang="en-US"/>
          </a:p>
        </p:txBody>
      </p:sp>
    </p:spTree>
    <p:extLst>
      <p:ext uri="{BB962C8B-B14F-4D97-AF65-F5344CB8AC3E}">
        <p14:creationId xmlns:p14="http://schemas.microsoft.com/office/powerpoint/2010/main" val="2327305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10</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11</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12</a:t>
            </a:fld>
            <a:endParaRPr kumimoji="1" lang="ja-JP" altLang="en-US"/>
          </a:p>
        </p:txBody>
      </p:sp>
    </p:spTree>
    <p:extLst>
      <p:ext uri="{BB962C8B-B14F-4D97-AF65-F5344CB8AC3E}">
        <p14:creationId xmlns:p14="http://schemas.microsoft.com/office/powerpoint/2010/main" val="4078393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13</a:t>
            </a:fld>
            <a:endParaRPr kumimoji="1" lang="ja-JP" altLang="en-US"/>
          </a:p>
        </p:txBody>
      </p:sp>
    </p:spTree>
    <p:extLst>
      <p:ext uri="{BB962C8B-B14F-4D97-AF65-F5344CB8AC3E}">
        <p14:creationId xmlns:p14="http://schemas.microsoft.com/office/powerpoint/2010/main" val="667923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14</a:t>
            </a:fld>
            <a:endParaRPr kumimoji="1" lang="ja-JP" altLang="en-US"/>
          </a:p>
        </p:txBody>
      </p:sp>
    </p:spTree>
    <p:extLst>
      <p:ext uri="{BB962C8B-B14F-4D97-AF65-F5344CB8AC3E}">
        <p14:creationId xmlns:p14="http://schemas.microsoft.com/office/powerpoint/2010/main" val="3871791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15</a:t>
            </a:fld>
            <a:endParaRPr kumimoji="1" lang="ja-JP" altLang="en-US"/>
          </a:p>
        </p:txBody>
      </p:sp>
    </p:spTree>
    <p:extLst>
      <p:ext uri="{BB962C8B-B14F-4D97-AF65-F5344CB8AC3E}">
        <p14:creationId xmlns:p14="http://schemas.microsoft.com/office/powerpoint/2010/main" val="237659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16</a:t>
            </a:fld>
            <a:endParaRPr kumimoji="1" lang="ja-JP" altLang="en-US"/>
          </a:p>
        </p:txBody>
      </p:sp>
    </p:spTree>
    <p:extLst>
      <p:ext uri="{BB962C8B-B14F-4D97-AF65-F5344CB8AC3E}">
        <p14:creationId xmlns:p14="http://schemas.microsoft.com/office/powerpoint/2010/main" val="1487664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17</a:t>
            </a:fld>
            <a:endParaRPr kumimoji="1" lang="ja-JP" altLang="en-US"/>
          </a:p>
        </p:txBody>
      </p:sp>
    </p:spTree>
    <p:extLst>
      <p:ext uri="{BB962C8B-B14F-4D97-AF65-F5344CB8AC3E}">
        <p14:creationId xmlns:p14="http://schemas.microsoft.com/office/powerpoint/2010/main" val="575640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18</a:t>
            </a:fld>
            <a:endParaRPr kumimoji="1" lang="ja-JP" altLang="en-US"/>
          </a:p>
        </p:txBody>
      </p:sp>
    </p:spTree>
    <p:extLst>
      <p:ext uri="{BB962C8B-B14F-4D97-AF65-F5344CB8AC3E}">
        <p14:creationId xmlns:p14="http://schemas.microsoft.com/office/powerpoint/2010/main" val="66884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19</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20</a:t>
            </a:fld>
            <a:endParaRPr kumimoji="1" lang="ja-JP" altLang="en-US"/>
          </a:p>
        </p:txBody>
      </p:sp>
    </p:spTree>
    <p:extLst>
      <p:ext uri="{BB962C8B-B14F-4D97-AF65-F5344CB8AC3E}">
        <p14:creationId xmlns:p14="http://schemas.microsoft.com/office/powerpoint/2010/main" val="4096962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3</a:t>
            </a:fld>
            <a:endParaRPr kumimoji="1" lang="ja-JP" altLang="en-US"/>
          </a:p>
        </p:txBody>
      </p:sp>
    </p:spTree>
    <p:extLst>
      <p:ext uri="{BB962C8B-B14F-4D97-AF65-F5344CB8AC3E}">
        <p14:creationId xmlns:p14="http://schemas.microsoft.com/office/powerpoint/2010/main" val="3181989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4</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5</a:t>
            </a:fld>
            <a:endParaRPr kumimoji="1" lang="ja-JP" altLang="en-US"/>
          </a:p>
        </p:txBody>
      </p:sp>
    </p:spTree>
    <p:extLst>
      <p:ext uri="{BB962C8B-B14F-4D97-AF65-F5344CB8AC3E}">
        <p14:creationId xmlns:p14="http://schemas.microsoft.com/office/powerpoint/2010/main" val="2954111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6</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7</a:t>
            </a:fld>
            <a:endParaRPr kumimoji="1" lang="ja-JP" altLang="en-US"/>
          </a:p>
        </p:txBody>
      </p:sp>
    </p:spTree>
    <p:extLst>
      <p:ext uri="{BB962C8B-B14F-4D97-AF65-F5344CB8AC3E}">
        <p14:creationId xmlns:p14="http://schemas.microsoft.com/office/powerpoint/2010/main" val="2436289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8</a:t>
            </a:fld>
            <a:endParaRPr kumimoji="1" lang="ja-JP" altLang="en-US"/>
          </a:p>
        </p:txBody>
      </p:sp>
    </p:spTree>
    <p:extLst>
      <p:ext uri="{BB962C8B-B14F-4D97-AF65-F5344CB8AC3E}">
        <p14:creationId xmlns:p14="http://schemas.microsoft.com/office/powerpoint/2010/main" val="1836700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9</a:t>
            </a:fld>
            <a:endParaRPr kumimoji="1" lang="ja-JP" altLang="en-US"/>
          </a:p>
        </p:txBody>
      </p:sp>
    </p:spTree>
    <p:extLst>
      <p:ext uri="{BB962C8B-B14F-4D97-AF65-F5344CB8AC3E}">
        <p14:creationId xmlns:p14="http://schemas.microsoft.com/office/powerpoint/2010/main" val="736910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799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046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4079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28429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26746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65434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96854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99656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61602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518162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80229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691F70-121A-4C3B-8294-785D3DEE21A4}" type="datetimeFigureOut">
              <a:rPr kumimoji="1" lang="ja-JP" altLang="en-US" smtClean="0"/>
              <a:t>2025/4/25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3208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wmf"/><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8377" y="91440"/>
            <a:ext cx="8961120" cy="6688183"/>
          </a:xfrm>
          <a:prstGeom prst="rect">
            <a:avLst/>
          </a:prstGeom>
          <a:blipFill>
            <a:blip r:embed="rId3"/>
            <a:tile tx="0" ty="0" sx="100000" sy="100000" flip="none" algn="tl"/>
          </a:blipFill>
          <a:ln w="190500" cmpd="dbl">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6600FF"/>
              </a:solidFill>
            </a:endParaRPr>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p:cNvGrpSpPr/>
          <p:nvPr/>
        </p:nvGrpSpPr>
        <p:grpSpPr>
          <a:xfrm>
            <a:off x="7239000" y="316186"/>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ボックス 16"/>
          <p:cNvSpPr txBox="1"/>
          <p:nvPr/>
        </p:nvSpPr>
        <p:spPr>
          <a:xfrm>
            <a:off x="657869" y="1574790"/>
            <a:ext cx="7802136" cy="2862322"/>
          </a:xfrm>
          <a:prstGeom prst="rect">
            <a:avLst/>
          </a:prstGeom>
          <a:noFill/>
        </p:spPr>
        <p:txBody>
          <a:bodyPr wrap="none" rtlCol="0">
            <a:spAutoFit/>
          </a:bodyPr>
          <a:lstStyle/>
          <a:p>
            <a:pPr algn="ctr"/>
            <a:r>
              <a:rPr kumimoji="1" lang="ja-JP" altLang="en-US" sz="6000" b="1" dirty="0" smtClean="0">
                <a:latin typeface="メイリオ" panose="020B0604030504040204" pitchFamily="50" charset="-128"/>
                <a:ea typeface="メイリオ" panose="020B0604030504040204" pitchFamily="50" charset="-128"/>
                <a:cs typeface="メイリオ" panose="020B0604030504040204" pitchFamily="50" charset="-128"/>
              </a:rPr>
              <a:t>工事書類</a:t>
            </a:r>
            <a:endParaRPr kumimoji="1" lang="en-US" altLang="ja-JP" sz="6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最適化ガイドブック</a:t>
            </a:r>
            <a:endParaRPr kumimoji="1" lang="en-US" altLang="ja-JP"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営繕工事編：第６版</a:t>
            </a: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427859" y="5301208"/>
            <a:ext cx="2262158" cy="923330"/>
          </a:xfrm>
          <a:prstGeom prst="rect">
            <a:avLst/>
          </a:prstGeom>
          <a:noFill/>
        </p:spPr>
        <p:txBody>
          <a:bodyPr wrap="none" rtlCol="0">
            <a:spAutoFit/>
          </a:bodyPr>
          <a:lstStyle/>
          <a:p>
            <a:pPr algn="ctr"/>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仙台市</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59805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1" y="20305"/>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7" name="角丸四角形 66"/>
          <p:cNvSpPr/>
          <p:nvPr/>
        </p:nvSpPr>
        <p:spPr>
          <a:xfrm>
            <a:off x="78377" y="1209819"/>
            <a:ext cx="8977700" cy="1731387"/>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467544" y="1340768"/>
            <a:ext cx="8424936" cy="1600438"/>
          </a:xfrm>
          <a:prstGeom prst="rect">
            <a:avLst/>
          </a:prstGeom>
          <a:noFill/>
        </p:spPr>
        <p:txBody>
          <a:bodyPr wrap="square" rtlCol="0">
            <a:spAutoFit/>
          </a:bodyPr>
          <a:lstStyle/>
          <a:p>
            <a:r>
              <a:rPr lang="ja-JP" altLang="en-US" sz="2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撮影位置図</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は、従来、</a:t>
            </a:r>
            <a:r>
              <a:rPr lang="ja-JP" altLang="en-US" sz="2600" b="1" dirty="0" smtClean="0">
                <a:latin typeface="メイリオ" panose="020B0604030504040204" pitchFamily="50" charset="-128"/>
                <a:ea typeface="メイリオ" panose="020B0604030504040204" pitchFamily="50" charset="-128"/>
                <a:cs typeface="メイリオ" panose="020B0604030504040204" pitchFamily="50" charset="-128"/>
              </a:rPr>
              <a:t>見開きページの片側に全て添付する事例</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が多く見受けられましたが、今後は、</a:t>
            </a:r>
            <a:r>
              <a:rPr lang="ja-JP" altLang="ja-JP"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施工部位</a:t>
            </a:r>
            <a:r>
              <a:rPr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単位で</a:t>
            </a:r>
            <a:r>
              <a:rPr lang="ja-JP" altLang="en-US"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のページ冒頭のみ</a:t>
            </a:r>
            <a:r>
              <a:rPr lang="ja-JP" altLang="ja-JP"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a:t>
            </a:r>
            <a:r>
              <a:rPr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を基本</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後で見えなくなる部分</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は別途監督職員と協議願います）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4283968" y="3039343"/>
            <a:ext cx="4493538" cy="461665"/>
          </a:xfrm>
          <a:prstGeom prst="rect">
            <a:avLst/>
          </a:prstGeom>
          <a:noFill/>
        </p:spPr>
        <p:txBody>
          <a:bodyPr wrap="none" rtlCol="0">
            <a:spAutoFit/>
          </a:bodyPr>
          <a:lstStyle/>
          <a:p>
            <a:r>
              <a:rPr kumimoji="1"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今後：施工部位単位の冒頭のみ</a:t>
            </a:r>
            <a:endParaRPr kumimoji="1" lang="ja-JP" altLang="en-US" sz="2400"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07504" y="3039343"/>
            <a:ext cx="387798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従来：全ての見開きページ</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4" name="角丸四角形 93"/>
          <p:cNvSpPr/>
          <p:nvPr/>
        </p:nvSpPr>
        <p:spPr>
          <a:xfrm>
            <a:off x="107504" y="6237312"/>
            <a:ext cx="8868006" cy="533673"/>
          </a:xfrm>
          <a:prstGeom prst="round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p:cNvSpPr txBox="1"/>
          <p:nvPr/>
        </p:nvSpPr>
        <p:spPr>
          <a:xfrm>
            <a:off x="251520" y="6341258"/>
            <a:ext cx="864852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不要な略図や撮影位置図追加による工事成績評定点への影響はありません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3995936" y="3501008"/>
            <a:ext cx="2236510"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冒頭見開きページ</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 name="テキスト ボックス 121"/>
          <p:cNvSpPr txBox="1"/>
          <p:nvPr/>
        </p:nvSpPr>
        <p:spPr>
          <a:xfrm>
            <a:off x="6804248" y="3932712"/>
            <a:ext cx="1980029" cy="400110"/>
          </a:xfrm>
          <a:prstGeom prst="rect">
            <a:avLst/>
          </a:prstGeom>
          <a:noFill/>
        </p:spPr>
        <p:txBody>
          <a:bodyPr wrap="none" rtlCol="0">
            <a:spAutoFit/>
          </a:bodyPr>
          <a:lstStyle/>
          <a:p>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その他のページ</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611560" y="3904984"/>
            <a:ext cx="2819380" cy="1791291"/>
            <a:chOff x="-1764704" y="1025461"/>
            <a:chExt cx="2819380" cy="1791291"/>
          </a:xfrm>
        </p:grpSpPr>
        <p:grpSp>
          <p:nvGrpSpPr>
            <p:cNvPr id="10" name="グループ化 9"/>
            <p:cNvGrpSpPr/>
            <p:nvPr/>
          </p:nvGrpSpPr>
          <p:grpSpPr>
            <a:xfrm>
              <a:off x="-1764704" y="1025461"/>
              <a:ext cx="2819380" cy="1791291"/>
              <a:chOff x="-2196752" y="2024844"/>
              <a:chExt cx="2029978" cy="1303530"/>
            </a:xfrm>
            <a:blipFill>
              <a:blip r:embed="rId5"/>
              <a:tile tx="0" ty="0" sx="100000" sy="100000" flip="none" algn="tl"/>
            </a:blipFill>
          </p:grpSpPr>
          <p:sp>
            <p:nvSpPr>
              <p:cNvPr id="69" name="フローチャート : 記憶データ 68"/>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ローチャート : 記憶データ 65"/>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ローチャート : 記憶データ 53"/>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ローチャート : 記憶データ 50"/>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ローチャート : 記憶データ 4"/>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ローチャート : 記憶データ 49"/>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正方形/長方形 45"/>
            <p:cNvSpPr/>
            <p:nvPr/>
          </p:nvSpPr>
          <p:spPr>
            <a:xfrm>
              <a:off x="-1618659" y="1446641"/>
              <a:ext cx="1117600" cy="782792"/>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509434" y="1512612"/>
              <a:ext cx="954107" cy="707886"/>
            </a:xfrm>
            <a:prstGeom prst="rect">
              <a:avLst/>
            </a:prstGeom>
            <a:noFill/>
          </p:spPr>
          <p:txBody>
            <a:bodyPr wrap="none" rtlCol="0">
              <a:spAutoFit/>
            </a:bodyPr>
            <a:lstStyle/>
            <a:p>
              <a:pPr algn="ct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撮影</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位置図</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正方形/長方形 46"/>
            <p:cNvSpPr/>
            <p:nvPr/>
          </p:nvSpPr>
          <p:spPr>
            <a:xfrm>
              <a:off x="-200652" y="1453171"/>
              <a:ext cx="1117600" cy="782792"/>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4684" y="1528077"/>
              <a:ext cx="697627" cy="707886"/>
            </a:xfrm>
            <a:prstGeom prst="rect">
              <a:avLst/>
            </a:prstGeom>
            <a:noFill/>
          </p:spPr>
          <p:txBody>
            <a:bodyPr wrap="none" rtlCol="0">
              <a:spAutoFit/>
            </a:bodyPr>
            <a:lstStyle/>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cxnSp>
        <p:nvCxnSpPr>
          <p:cNvPr id="93" name="直線コネクタ 92"/>
          <p:cNvCxnSpPr/>
          <p:nvPr/>
        </p:nvCxnSpPr>
        <p:spPr>
          <a:xfrm>
            <a:off x="673867" y="3648361"/>
            <a:ext cx="2694766" cy="2387438"/>
          </a:xfrm>
          <a:prstGeom prst="line">
            <a:avLst/>
          </a:prstGeom>
          <a:ln w="1270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H="1">
            <a:off x="643397" y="3644680"/>
            <a:ext cx="2650653" cy="2488920"/>
          </a:xfrm>
          <a:prstGeom prst="line">
            <a:avLst/>
          </a:prstGeom>
          <a:ln w="1270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2" name="グループ化 11"/>
          <p:cNvGrpSpPr/>
          <p:nvPr/>
        </p:nvGrpSpPr>
        <p:grpSpPr>
          <a:xfrm>
            <a:off x="3851920" y="4062624"/>
            <a:ext cx="2517172" cy="1571370"/>
            <a:chOff x="-1968590" y="2710693"/>
            <a:chExt cx="2517172" cy="1571370"/>
          </a:xfrm>
        </p:grpSpPr>
        <p:grpSp>
          <p:nvGrpSpPr>
            <p:cNvPr id="71" name="グループ化 70"/>
            <p:cNvGrpSpPr/>
            <p:nvPr/>
          </p:nvGrpSpPr>
          <p:grpSpPr>
            <a:xfrm>
              <a:off x="-1968590" y="2710693"/>
              <a:ext cx="2517172" cy="1571370"/>
              <a:chOff x="-2196752" y="2024844"/>
              <a:chExt cx="2029978" cy="1303530"/>
            </a:xfrm>
            <a:blipFill>
              <a:blip r:embed="rId7"/>
              <a:tile tx="0" ty="0" sx="100000" sy="100000" flip="none" algn="tl"/>
            </a:blipFill>
          </p:grpSpPr>
          <p:sp>
            <p:nvSpPr>
              <p:cNvPr id="76" name="フローチャート : 記憶データ 75"/>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ローチャート : 記憶データ 76"/>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ローチャート : 記憶データ 77"/>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ローチャート : 記憶データ 78"/>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ローチャート : 記憶データ 79"/>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ローチャート : 記憶データ 80"/>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正方形/長方形 71"/>
            <p:cNvSpPr/>
            <p:nvPr/>
          </p:nvSpPr>
          <p:spPr>
            <a:xfrm>
              <a:off x="-646356" y="3049738"/>
              <a:ext cx="1117600" cy="782792"/>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436370" y="3115709"/>
              <a:ext cx="697627" cy="707886"/>
            </a:xfrm>
            <a:prstGeom prst="rect">
              <a:avLst/>
            </a:prstGeom>
            <a:noFill/>
          </p:spPr>
          <p:txBody>
            <a:bodyPr wrap="none" rtlCol="0">
              <a:spAutoFit/>
            </a:bodyPr>
            <a:lstStyle/>
            <a:p>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正方形/長方形 73"/>
            <p:cNvSpPr/>
            <p:nvPr/>
          </p:nvSpPr>
          <p:spPr>
            <a:xfrm>
              <a:off x="-1893448" y="3078256"/>
              <a:ext cx="1117600" cy="782792"/>
            </a:xfrm>
            <a:prstGeom prst="rect">
              <a:avLst/>
            </a:prstGeom>
            <a:blipFill>
              <a:blip r:embed="rId6"/>
              <a:tile tx="0" ty="0" sx="100000" sy="100000" flip="none" algn="tl"/>
            </a:bli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75" name="テキスト ボックス 74"/>
            <p:cNvSpPr txBox="1"/>
            <p:nvPr/>
          </p:nvSpPr>
          <p:spPr>
            <a:xfrm>
              <a:off x="-1816351" y="3153162"/>
              <a:ext cx="954107" cy="707886"/>
            </a:xfrm>
            <a:prstGeom prst="rect">
              <a:avLst/>
            </a:prstGeom>
            <a:noFill/>
          </p:spPr>
          <p:txBody>
            <a:bodyPr wrap="none" rtlCol="0">
              <a:spAutoFit/>
            </a:bodyPr>
            <a:lstStyle/>
            <a:p>
              <a:pPr algn="ctr"/>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a:t>
              </a:r>
              <a:endParaRPr kumimoji="1" lang="en-US" altLang="ja-JP"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位置図</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1700936" y="2836976"/>
              <a:ext cx="723275" cy="276999"/>
            </a:xfrm>
            <a:prstGeom prst="rect">
              <a:avLst/>
            </a:prstGeom>
            <a:noFill/>
          </p:spPr>
          <p:txBody>
            <a:bodyPr wrap="none" rtlCol="0">
              <a:spAutoFit/>
            </a:bodyPr>
            <a:lstStyle/>
            <a:p>
              <a:r>
                <a:rPr kumimoji="1"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部位</a:t>
              </a:r>
              <a:r>
                <a:rPr kumimoji="1" lang="ja-JP" altLang="en-US" sz="9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5" name="グループ化 14"/>
          <p:cNvGrpSpPr/>
          <p:nvPr/>
        </p:nvGrpSpPr>
        <p:grpSpPr>
          <a:xfrm>
            <a:off x="6535676" y="4464429"/>
            <a:ext cx="2517172" cy="1571370"/>
            <a:chOff x="-2700808" y="2633430"/>
            <a:chExt cx="2517172" cy="1571370"/>
          </a:xfrm>
        </p:grpSpPr>
        <p:grpSp>
          <p:nvGrpSpPr>
            <p:cNvPr id="84" name="グループ化 83"/>
            <p:cNvGrpSpPr/>
            <p:nvPr/>
          </p:nvGrpSpPr>
          <p:grpSpPr>
            <a:xfrm>
              <a:off x="-2700808" y="2633430"/>
              <a:ext cx="2517172" cy="1571370"/>
              <a:chOff x="-2196752" y="2024844"/>
              <a:chExt cx="2029978" cy="1303530"/>
            </a:xfrm>
            <a:blipFill>
              <a:blip r:embed="rId7"/>
              <a:tile tx="0" ty="0" sx="100000" sy="100000" flip="none" algn="tl"/>
            </a:blipFill>
          </p:grpSpPr>
          <p:sp>
            <p:nvSpPr>
              <p:cNvPr id="90" name="フローチャート : 記憶データ 89"/>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ローチャート : 記憶データ 95"/>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ローチャート : 記憶データ 96"/>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ローチャート : 記憶データ 97"/>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ローチャート : 記憶データ 98"/>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ローチャート : 記憶データ 99"/>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5" name="正方形/長方形 84"/>
            <p:cNvSpPr/>
            <p:nvPr/>
          </p:nvSpPr>
          <p:spPr>
            <a:xfrm>
              <a:off x="-1378574" y="2972475"/>
              <a:ext cx="1117600" cy="782792"/>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p:cNvSpPr txBox="1"/>
            <p:nvPr/>
          </p:nvSpPr>
          <p:spPr>
            <a:xfrm>
              <a:off x="-1168588" y="3038446"/>
              <a:ext cx="697627" cy="707886"/>
            </a:xfrm>
            <a:prstGeom prst="rect">
              <a:avLst/>
            </a:prstGeom>
            <a:noFill/>
          </p:spPr>
          <p:txBody>
            <a:bodyPr wrap="none" rtlCol="0">
              <a:spAutoFit/>
            </a:bodyPr>
            <a:lstStyle/>
            <a:p>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正方形/長方形 86"/>
            <p:cNvSpPr/>
            <p:nvPr/>
          </p:nvSpPr>
          <p:spPr>
            <a:xfrm>
              <a:off x="-2619502" y="2972475"/>
              <a:ext cx="1117600" cy="780230"/>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66FF"/>
                </a:solidFill>
              </a:endParaRPr>
            </a:p>
          </p:txBody>
        </p:sp>
        <p:sp>
          <p:nvSpPr>
            <p:cNvPr id="88" name="テキスト ボックス 87"/>
            <p:cNvSpPr txBox="1"/>
            <p:nvPr/>
          </p:nvSpPr>
          <p:spPr>
            <a:xfrm>
              <a:off x="-2414165" y="3044819"/>
              <a:ext cx="697627" cy="707886"/>
            </a:xfrm>
            <a:prstGeom prst="rect">
              <a:avLst/>
            </a:prstGeom>
            <a:noFill/>
          </p:spPr>
          <p:txBody>
            <a:bodyPr wrap="none" rtlCol="0">
              <a:spAutoFit/>
            </a:bodyPr>
            <a:lstStyle/>
            <a:p>
              <a:pPr algn="ctr"/>
              <a:r>
                <a:rPr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585977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79"/>
            <a:ext cx="911352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2339751" y="2385462"/>
            <a:ext cx="4416594" cy="2123658"/>
          </a:xfrm>
          <a:prstGeom prst="rect">
            <a:avLst/>
          </a:prstGeom>
          <a:noFill/>
        </p:spPr>
        <p:txBody>
          <a:bodyPr wrap="none" rtlCol="0">
            <a:spAutoFit/>
          </a:bodyPr>
          <a:lstStyle/>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省略可能</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kumimoji="1" lang="en-US" altLang="ja-JP" sz="6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工事書類例</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3792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66524" y="24315"/>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179512" y="1209820"/>
            <a:ext cx="8707904" cy="520605"/>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工事書類最適化の試行（営繕工事版）</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79512" y="1255055"/>
            <a:ext cx="8873346" cy="461665"/>
          </a:xfrm>
          <a:prstGeom prst="rect">
            <a:avLst/>
          </a:prstGeom>
          <a:noFill/>
        </p:spPr>
        <p:txBody>
          <a:bodyPr wrap="square" rtlCol="0">
            <a:spAutoFit/>
          </a:bodyPr>
          <a:lstStyle/>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国の事例を参考に</a:t>
            </a:r>
            <a:r>
              <a:rPr lang="ja-JP"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ja-JP" sz="24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対象書類の</a:t>
            </a:r>
            <a:r>
              <a:rPr lang="ja-JP"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見直し</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・最適化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試行</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159850" y="1888371"/>
            <a:ext cx="8873346" cy="4708981"/>
          </a:xfrm>
          <a:prstGeom prst="rect">
            <a:avLst/>
          </a:prstGeom>
          <a:noFill/>
        </p:spPr>
        <p:txBody>
          <a:bodyPr wrap="square" rtlCol="0">
            <a:spAutoFit/>
          </a:bodyPr>
          <a:lstStyle/>
          <a:p>
            <a:pPr lvl="0"/>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（条件付きで）省略・簡略化が可能となる書類</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施工計画書（各工種の工事量が少量の場合は、複数の工種をまとめて作成可能）</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施工管理技術者の資格等の能力を証明する資料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技能士及び技能資格者の資格等を証明する資料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電気保安技術者の資格等を証明する資料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工事用電力設備の保安責任者の報告</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資料　　　　　　　・施工体制台帳（写）</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短期</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工程表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工事材料の搬入</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報告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材料検査願</a:t>
            </a: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・確認・</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立会請求書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・建退共</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制度に係る被共済就労者状況報告書の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写し</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建設業</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退職金共済組合証紙使用実績</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報告書</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建設業</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退職金共済組合証紙配布状況</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総括表</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建設業</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退職金共済組合証紙貼付実績報告書</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提示のみ求められる書類</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・産業廃棄物管理票</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マニフェスト</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上記書類は、完成検査において提出は求めないが施工過程の確認をするために</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提</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示を求める書類である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229468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28584" y="3317531"/>
            <a:ext cx="9090106" cy="352759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05460" y="1193872"/>
            <a:ext cx="8936353" cy="1754326"/>
          </a:xfrm>
          <a:prstGeom prst="rect">
            <a:avLst/>
          </a:prstGeom>
          <a:noFill/>
        </p:spPr>
        <p:txBody>
          <a:bodyPr wrap="square" rtlCol="0">
            <a:spAutoFit/>
          </a:bodyPr>
          <a:lstStyle/>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工事書類の最適化を目的として以下の手続きが必要となります。</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締結後</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、受注者は、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工事書類</a:t>
            </a:r>
            <a:endParaRPr lang="en-US" altLang="ja-JP"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最適化一覧表（営繕工事編）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を作成し、</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受発注者にて</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a:t>
            </a:r>
            <a:endParaRPr lang="en-US" altLang="ja-JP"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議</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を行う</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必要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があります</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8" name="図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07" y="3602973"/>
            <a:ext cx="8910106" cy="2956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580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52535" y="1543792"/>
            <a:ext cx="8784976" cy="1200329"/>
          </a:xfrm>
          <a:prstGeom prst="rect">
            <a:avLst/>
          </a:prstGeom>
          <a:noFill/>
        </p:spPr>
        <p:txBody>
          <a:bodyPr wrap="square" rtlCol="0">
            <a:spAutoFit/>
          </a:bodyPr>
          <a:lstStyle/>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発注者（監督職員と検査官）</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受注者</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工</a:t>
            </a:r>
            <a:endParaRPr lang="en-US"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事で提出する書類</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書類の提出方法、検査・納品方法</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を決定</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　します。</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965" y="2852936"/>
            <a:ext cx="8717546" cy="3411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8663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860" y="1225854"/>
            <a:ext cx="2841459" cy="4524315"/>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利用に必要な通信環境等が確保できない場合等を</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除</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工事情報共有</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の利用を</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標準とする。</a:t>
            </a:r>
          </a:p>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利用にあたっては、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「営繕工事における工事情報共有システムの活用ガイドライン」</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を確認してください。</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a:xfrm>
            <a:off x="2915816" y="1420477"/>
            <a:ext cx="6192688" cy="486367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5"/>
          <a:stretch>
            <a:fillRect/>
          </a:stretch>
        </p:blipFill>
        <p:spPr>
          <a:xfrm>
            <a:off x="3343385" y="1412776"/>
            <a:ext cx="5594982" cy="4849476"/>
          </a:xfrm>
          <a:prstGeom prst="rect">
            <a:avLst/>
          </a:prstGeom>
        </p:spPr>
      </p:pic>
    </p:spTree>
    <p:extLst>
      <p:ext uri="{BB962C8B-B14F-4D97-AF65-F5344CB8AC3E}">
        <p14:creationId xmlns:p14="http://schemas.microsoft.com/office/powerpoint/2010/main" val="1866441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6600FF"/>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5" name="正方形/長方形 14"/>
          <p:cNvSpPr/>
          <p:nvPr/>
        </p:nvSpPr>
        <p:spPr>
          <a:xfrm>
            <a:off x="592851" y="2904908"/>
            <a:ext cx="8129738" cy="972718"/>
          </a:xfrm>
          <a:prstGeom prst="rect">
            <a:avLst/>
          </a:prstGeom>
          <a:blipFill dpi="0" rotWithShape="1">
            <a:blip r:embed="rId5"/>
            <a:srcRect/>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34329"/>
            <a:ext cx="8948056" cy="1369484"/>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72816"/>
            <a:ext cx="8570518" cy="830997"/>
          </a:xfrm>
          <a:prstGeom prst="rect">
            <a:avLst/>
          </a:prstGeom>
          <a:noFill/>
        </p:spPr>
        <p:txBody>
          <a:bodyPr wrap="square" rtlCol="0">
            <a:spAutoFit/>
          </a:bodyPr>
          <a:lstStyle/>
          <a:p>
            <a:pPr lvl="0"/>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施工計画書は通常、標準仕様書に基づき受注者が十分に検討して作成すべきものですが、以下の場合は簡略化が可能です</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321604"/>
            <a:ext cx="5625323"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★施工計画書（試行書類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No.19</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654558" y="2975769"/>
            <a:ext cx="8006325" cy="830997"/>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工種別</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の施工計画書は、</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各工種の工事量が少量の場合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は、複数の工種を</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まとめて作成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し提出できます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149553" y="4005859"/>
            <a:ext cx="8873048" cy="1345669"/>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368532" y="4520531"/>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以下に示す資料については、氏名等必要事項を</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施工計画書に記載</a:t>
            </a:r>
            <a:r>
              <a:rPr lang="ja-JP" altLang="en-US" sz="2400"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資格証明書等を添付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することで省略可となります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126906" y="4069319"/>
            <a:ext cx="8985217"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★各種技術者を証明する資料（試行書類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No.23</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26</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38936" y="5408442"/>
            <a:ext cx="8606211" cy="1323439"/>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・施工管理技術者の資格等の能力を証明する資料（</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No.23</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・技能士及び技能資格者の資格等を証明する資料（試行書類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No.24</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・電気保安技術者の資格等を証明する資料（試行書類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No.25</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・工事用電力設備の保安責任者の報告資料（試行書類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No.26</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596624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6600FF"/>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0" name="角丸四角形 29"/>
          <p:cNvSpPr/>
          <p:nvPr/>
        </p:nvSpPr>
        <p:spPr>
          <a:xfrm>
            <a:off x="104504" y="1234328"/>
            <a:ext cx="8948056" cy="2477480"/>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72816"/>
            <a:ext cx="8570518" cy="1938992"/>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入札契約適正化法の規定により下請契約の額にかかわらず作成が必要で、写しの提出が義務付けられておりますが、</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発注者が情報通信技術を利用する方法により確認できる措置（建設キャリアアップシステムの利用など）を講じた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場合</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は省略可</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321604"/>
            <a:ext cx="7420686"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施工体制台帳（写し）</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No.29</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149553" y="3789040"/>
            <a:ext cx="8873048" cy="1619402"/>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368532" y="4303712"/>
            <a:ext cx="8570518" cy="1200329"/>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以下に示す資料については、建設キャリアアップシステム等の活用による電子申請方式とし、発注者の確認を受けた場合は提出不要</a:t>
            </a:r>
          </a:p>
        </p:txBody>
      </p:sp>
      <p:sp>
        <p:nvSpPr>
          <p:cNvPr id="38" name="テキスト ボックス 37"/>
          <p:cNvSpPr txBox="1"/>
          <p:nvPr/>
        </p:nvSpPr>
        <p:spPr>
          <a:xfrm>
            <a:off x="126906" y="3852500"/>
            <a:ext cx="7189853"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建退共</a:t>
            </a:r>
            <a:r>
              <a:rPr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関係</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資料（試行書類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No.73</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76</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38936" y="5577847"/>
            <a:ext cx="8606211" cy="1323439"/>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・建退共制度に係る被共済就労者状況報告書の</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写し</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No.73</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2000" dirty="0">
                <a:latin typeface="メイリオ" panose="020B0604030504040204" pitchFamily="50" charset="-128"/>
                <a:ea typeface="メイリオ" panose="020B0604030504040204" pitchFamily="50" charset="-128"/>
                <a:cs typeface="メイリオ" panose="020B0604030504040204" pitchFamily="50" charset="-128"/>
              </a:rPr>
              <a:t>建設業退職金共済組合証紙使用実績</a:t>
            </a:r>
            <a:r>
              <a:rPr lang="zh-TW" altLang="en-US" sz="2000" dirty="0" smtClean="0">
                <a:latin typeface="メイリオ" panose="020B0604030504040204" pitchFamily="50" charset="-128"/>
                <a:ea typeface="メイリオ" panose="020B0604030504040204" pitchFamily="50" charset="-128"/>
                <a:cs typeface="メイリオ" panose="020B0604030504040204" pitchFamily="50" charset="-128"/>
              </a:rPr>
              <a:t>報告書</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No.74</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2000" dirty="0">
                <a:latin typeface="メイリオ" panose="020B0604030504040204" pitchFamily="50" charset="-128"/>
                <a:ea typeface="メイリオ" panose="020B0604030504040204" pitchFamily="50" charset="-128"/>
                <a:cs typeface="メイリオ" panose="020B0604030504040204" pitchFamily="50" charset="-128"/>
              </a:rPr>
              <a:t>建設業退職金共済組合証紙配布状況</a:t>
            </a:r>
            <a:r>
              <a:rPr lang="zh-TW" altLang="en-US" sz="2000" dirty="0" smtClean="0">
                <a:latin typeface="メイリオ" panose="020B0604030504040204" pitchFamily="50" charset="-128"/>
                <a:ea typeface="メイリオ" panose="020B0604030504040204" pitchFamily="50" charset="-128"/>
                <a:cs typeface="メイリオ" panose="020B0604030504040204" pitchFamily="50" charset="-128"/>
              </a:rPr>
              <a:t>総括表</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No.75</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2000" dirty="0">
                <a:latin typeface="メイリオ" panose="020B0604030504040204" pitchFamily="50" charset="-128"/>
                <a:ea typeface="メイリオ" panose="020B0604030504040204" pitchFamily="50" charset="-128"/>
                <a:cs typeface="メイリオ" panose="020B0604030504040204" pitchFamily="50" charset="-128"/>
              </a:rPr>
              <a:t>建設業退職金共済組合証紙貼付実績</a:t>
            </a:r>
            <a:r>
              <a:rPr lang="zh-TW" altLang="en-US" sz="2000" dirty="0" smtClean="0">
                <a:latin typeface="メイリオ" panose="020B0604030504040204" pitchFamily="50" charset="-128"/>
                <a:ea typeface="メイリオ" panose="020B0604030504040204" pitchFamily="50" charset="-128"/>
                <a:cs typeface="メイリオ" panose="020B0604030504040204" pitchFamily="50" charset="-128"/>
              </a:rPr>
              <a:t>報告書</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（試行</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書類</a:t>
            </a:r>
            <a:r>
              <a:rPr lang="en-US" altLang="ja-JP" sz="2000" smtClean="0">
                <a:latin typeface="メイリオ" panose="020B0604030504040204" pitchFamily="50" charset="-128"/>
                <a:ea typeface="メイリオ" panose="020B0604030504040204" pitchFamily="50" charset="-128"/>
                <a:cs typeface="メイリオ" panose="020B0604030504040204" pitchFamily="50" charset="-128"/>
              </a:rPr>
              <a:t>No.76</a:t>
            </a:r>
            <a:r>
              <a:rPr lang="ja-JP" altLang="en-US" sz="200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34388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角丸四角形 27"/>
          <p:cNvSpPr/>
          <p:nvPr/>
        </p:nvSpPr>
        <p:spPr>
          <a:xfrm>
            <a:off x="261257" y="6237312"/>
            <a:ext cx="8632006" cy="533673"/>
          </a:xfrm>
          <a:prstGeom prst="round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467544" y="6341258"/>
            <a:ext cx="839204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提出を要しない書類の追加による工事成績評定点への影響はありません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角丸四角形 41"/>
          <p:cNvSpPr/>
          <p:nvPr/>
        </p:nvSpPr>
        <p:spPr>
          <a:xfrm>
            <a:off x="104504" y="1214847"/>
            <a:ext cx="8948056" cy="1326648"/>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383976" y="1719972"/>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原則として、検査、確認・立会希望日その他必要事項を実施工程表、工事打合せ簿等に記載することで省略可となります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142350" y="1268760"/>
            <a:ext cx="8985217"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★材料検査願、確認・立会願（試行書類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No.44</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45</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299710" y="2564904"/>
            <a:ext cx="8593553" cy="769441"/>
          </a:xfrm>
          <a:prstGeom prst="rect">
            <a:avLst/>
          </a:prstGeom>
          <a:noFill/>
        </p:spPr>
        <p:txBody>
          <a:bodyPr wrap="square" rtlCol="0">
            <a:spAutoFit/>
          </a:bodyPr>
          <a:lstStyle/>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2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監督職員の</a:t>
            </a:r>
            <a:r>
              <a:rPr lang="ja-JP" altLang="en-US" sz="22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旅費・日当が必要となる検査等</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については書類提出が必要となりますので、</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a:t>
            </a:r>
            <a:endParaRPr kumimoji="1" lang="ja-JP" altLang="en-US"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角丸四角形 32"/>
          <p:cNvSpPr/>
          <p:nvPr/>
        </p:nvSpPr>
        <p:spPr>
          <a:xfrm>
            <a:off x="104504" y="3429000"/>
            <a:ext cx="8948056" cy="993380"/>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83976" y="3960715"/>
            <a:ext cx="8570518"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142350" y="3509503"/>
            <a:ext cx="5984395"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★マニフェスト（試行書類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No.66</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テキスト ボックス 51"/>
          <p:cNvSpPr txBox="1"/>
          <p:nvPr/>
        </p:nvSpPr>
        <p:spPr>
          <a:xfrm>
            <a:off x="323528" y="4452208"/>
            <a:ext cx="8606212" cy="1785104"/>
          </a:xfrm>
          <a:prstGeom prst="rect">
            <a:avLst/>
          </a:prstGeom>
          <a:noFill/>
        </p:spPr>
        <p:txBody>
          <a:bodyPr wrap="square" rtlCol="0">
            <a:spAutoFit/>
          </a:bodyPr>
          <a:lstStyle/>
          <a:p>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受注者は、産業廃棄物が搬出される工事にあたっては</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、紙マニフェストまた</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は電子マニフェストに</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より適正</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に処理されていることを確かめるとともに</a:t>
            </a:r>
            <a:r>
              <a:rPr lang="ja-JP" altLang="ja-JP" sz="22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監督職員に提示</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しなければ</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ならない</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（標準仕様書）</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その他、提出書類一覧に無い伝票等の扱いは、</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しておきましょう（提示が基本）</a:t>
            </a:r>
            <a:endParaRPr lang="ja-JP"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75099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79"/>
            <a:ext cx="911352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529954" y="2825060"/>
            <a:ext cx="6109366" cy="1107996"/>
          </a:xfrm>
          <a:prstGeom prst="rect">
            <a:avLst/>
          </a:prstGeom>
          <a:noFill/>
        </p:spPr>
        <p:txBody>
          <a:bodyPr wrap="none" rtlCol="0">
            <a:spAutoFit/>
          </a:bodyPr>
          <a:lstStyle/>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受発注者の</a:t>
            </a: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心得</a:t>
            </a:r>
            <a:endParaRPr kumimoji="1" lang="ja-JP" altLang="en-US" sz="6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47296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2" name="グループ化 1"/>
          <p:cNvGrpSpPr/>
          <p:nvPr/>
        </p:nvGrpSpPr>
        <p:grpSpPr>
          <a:xfrm>
            <a:off x="7308304" y="188640"/>
            <a:ext cx="1584959" cy="491534"/>
            <a:chOff x="7308304" y="188640"/>
            <a:chExt cx="1584959" cy="491534"/>
          </a:xfrm>
        </p:grpSpPr>
        <p:sp>
          <p:nvSpPr>
            <p:cNvPr id="14" name="角丸四角形 13"/>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19392" y="858778"/>
            <a:ext cx="7879080" cy="553998"/>
          </a:xfrm>
          <a:prstGeom prst="rect">
            <a:avLst/>
          </a:prstGeom>
          <a:noFill/>
        </p:spPr>
        <p:txBody>
          <a:bodyPr wrap="none" rtlCol="0">
            <a:spAutoFit/>
          </a:bodyPr>
          <a:lstStyle/>
          <a:p>
            <a:pPr algn="ctr"/>
            <a:r>
              <a:rPr kumimoji="1" lang="ja-JP" altLang="en-US" sz="3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の発行にあたり</a:t>
            </a:r>
            <a:endParaRPr kumimoji="1" lang="ja-JP" altLang="en-US" sz="3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428431" y="1412776"/>
            <a:ext cx="8392041" cy="5324535"/>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仙台市では、平成</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６年度の「工事書類簡素化の試行（以下「試行」という。）」の土木工事における運用開始を契機に、建設現場の就労環境改善に大きな影響を及ぼす工事書類の簡素化に努めており、平成３０年１０月１日には、「工事書類最適化ガイドブック（土木工事編）」を発行いたしました（仙台市では簡素化を「最適化」と改めました）。</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一方、営繕工事におきましても、関係業団体の皆さまから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試行</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の運用開始に関する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ご要望や</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書類</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削減</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関するご意見を多く頂くとともに、国において、営繕工事における書類簡素化の取組が開始されております。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れらの背景を受け、このたび、「工事書類最適化の試行（営繕工事版）」の運用を開始し、その「見える化」を目的とした「工事書類最適化ガイドブック（営繕工事版）」を作成いたしました。ここに示す内容を受発注者が着実に実行することで、工事書類の最適化が図られ、ひいては建設現場の就労環境改善の一助となることを願うものであ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平成３１年３月１５日</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仙台市設計基準策定委員会</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委員長　小野 浩一</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07270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27" name="図 26"/>
          <p:cNvPicPr>
            <a:picLocks noChangeAspect="1"/>
          </p:cNvPicPr>
          <p:nvPr/>
        </p:nvPicPr>
        <p:blipFill>
          <a:blip r:embed="rId5" cstate="print">
            <a:duotone>
              <a:schemeClr val="accent1">
                <a:shade val="45000"/>
                <a:satMod val="135000"/>
              </a:schemeClr>
              <a:prstClr val="white"/>
            </a:duotone>
            <a:lum bright="40000" contrast="-40000"/>
            <a:extLst>
              <a:ext uri="{28A0092B-C50C-407E-A947-70E740481C1C}">
                <a14:useLocalDpi xmlns:a14="http://schemas.microsoft.com/office/drawing/2010/main" val="0"/>
              </a:ext>
            </a:extLst>
          </a:blip>
          <a:stretch>
            <a:fillRect/>
          </a:stretch>
        </p:blipFill>
        <p:spPr>
          <a:xfrm>
            <a:off x="3181124" y="2492896"/>
            <a:ext cx="2968813" cy="2926480"/>
          </a:xfrm>
          <a:prstGeom prst="rect">
            <a:avLst/>
          </a:prstGeom>
          <a:noFill/>
        </p:spPr>
      </p:pic>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工事着手時に心掛けること</a:t>
            </a:r>
            <a:endParaRPr lang="ja-JP" altLang="en-US" sz="2800" b="1"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137311" y="1831841"/>
            <a:ext cx="9110186" cy="4216539"/>
          </a:xfrm>
          <a:prstGeom prst="rect">
            <a:avLst/>
          </a:prstGeom>
          <a:noFill/>
        </p:spPr>
        <p:txBody>
          <a:bodyPr wrap="none" rtlCol="0">
            <a:spAutoFit/>
          </a:bodyPr>
          <a:lstStyle/>
          <a:p>
            <a:r>
              <a:rPr kumimoji="1" lang="ja-JP" altLang="en-US"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事前協議により、作成工事書類を明確にしましょう</a:t>
            </a:r>
            <a:endParaRPr kumimoji="1" lang="en-US" altLang="ja-JP"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・契約締結後、受発注者にて事前</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協議チェックシート、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工事書</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類最適化一覧表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（営繕工事編）を基に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協議を</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行うこと。</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2400" dirty="0" smtClean="0">
                <a:latin typeface="メイリオ" panose="020B0604030504040204" pitchFamily="50" charset="-128"/>
                <a:ea typeface="メイリオ" panose="020B0604030504040204" pitchFamily="50" charset="-128"/>
                <a:cs typeface="メイリオ" panose="020B0604030504040204" pitchFamily="50" charset="-128"/>
              </a:rPr>
              <a:t>営繕</a:t>
            </a:r>
            <a:r>
              <a:rPr lang="zh-TW" altLang="en-US" sz="2400" dirty="0">
                <a:latin typeface="メイリオ" panose="020B0604030504040204" pitchFamily="50" charset="-128"/>
                <a:ea typeface="メイリオ" panose="020B0604030504040204" pitchFamily="50" charset="-128"/>
                <a:cs typeface="メイリオ" panose="020B0604030504040204" pitchFamily="50" charset="-128"/>
              </a:rPr>
              <a:t>工事写真撮影</a:t>
            </a:r>
            <a:r>
              <a:rPr lang="zh-TW"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要領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書類最適化一覧表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（営繕工事編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本ガイドブックを使用すること。</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・工事情報共有システムの利用を標準とし、「営繕工事におけ</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err="1">
                <a:latin typeface="メイリオ" panose="020B0604030504040204" pitchFamily="50" charset="-128"/>
                <a:ea typeface="メイリオ" panose="020B0604030504040204" pitchFamily="50" charset="-128"/>
                <a:cs typeface="メイリオ" panose="020B0604030504040204" pitchFamily="50" charset="-128"/>
              </a:rPr>
              <a:t>る</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工事情報共有システムの活用ガイドライン」に基づき実施</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すること。</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233109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角丸四角形 52"/>
          <p:cNvSpPr/>
          <p:nvPr/>
        </p:nvSpPr>
        <p:spPr>
          <a:xfrm>
            <a:off x="78377" y="1209818"/>
            <a:ext cx="8977700" cy="1330181"/>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施工中に心掛けること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17649" y="1286784"/>
            <a:ext cx="8494633" cy="1261884"/>
          </a:xfrm>
          <a:prstGeom prst="rect">
            <a:avLst/>
          </a:prstGeom>
          <a:noFill/>
        </p:spPr>
        <p:txBody>
          <a:bodyPr wrap="none" rtlCol="0">
            <a:spAutoFit/>
          </a:bodyPr>
          <a:lstStyle/>
          <a:p>
            <a:r>
              <a:rPr lang="ja-JP" altLang="en-US"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協議に添付する書類は必要最小限にしましょう</a:t>
            </a:r>
            <a:endParaRPr lang="en-US" altLang="ja-JP"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施工中の協議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において、添付する書類を</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必要最小限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とする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よう、受発注者双方で意識して進めることが大切です</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正方形/長方形 27"/>
          <p:cNvSpPr/>
          <p:nvPr/>
        </p:nvSpPr>
        <p:spPr>
          <a:xfrm>
            <a:off x="8161436" y="312459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6708" y="273331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p:nvGrpSpPr>
        <p:grpSpPr>
          <a:xfrm>
            <a:off x="7300943" y="2795505"/>
            <a:ext cx="1584959" cy="491534"/>
            <a:chOff x="7308304" y="610875"/>
            <a:chExt cx="1584959" cy="491534"/>
          </a:xfrm>
        </p:grpSpPr>
        <p:sp>
          <p:nvSpPr>
            <p:cNvPr id="31" name="角丸四角形 30"/>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正方形/長方形 3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6" name="テキスト ボックス 35"/>
          <p:cNvSpPr txBox="1"/>
          <p:nvPr/>
        </p:nvSpPr>
        <p:spPr>
          <a:xfrm>
            <a:off x="172151" y="284489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検査時に心掛けること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101502" y="3409228"/>
            <a:ext cx="8977700" cy="2324028"/>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311746" y="3609598"/>
            <a:ext cx="8623714" cy="2123658"/>
          </a:xfrm>
          <a:prstGeom prst="rect">
            <a:avLst/>
          </a:prstGeom>
          <a:noFill/>
        </p:spPr>
        <p:txBody>
          <a:bodyPr wrap="square" rtlCol="0">
            <a:spAutoFit/>
          </a:bodyPr>
          <a:lstStyle/>
          <a:p>
            <a:r>
              <a:rPr lang="ja-JP" altLang="en-US"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監督職員、検査職員は不要書類の提出・提示を求めないようにしましょう</a:t>
            </a:r>
            <a:endParaRPr lang="en-US" altLang="ja-JP"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受注者は、不要書類は作成しないようにしましょう</a:t>
            </a:r>
            <a:r>
              <a:rPr lang="ja-JP" altLang="en-US" sz="3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3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268894" y="5837202"/>
            <a:ext cx="249299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再掲しますが・・・</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角丸四角形 43"/>
          <p:cNvSpPr/>
          <p:nvPr/>
        </p:nvSpPr>
        <p:spPr>
          <a:xfrm>
            <a:off x="261257" y="6237312"/>
            <a:ext cx="8632006" cy="533673"/>
          </a:xfrm>
          <a:prstGeom prst="round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467544" y="6341258"/>
            <a:ext cx="839204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提出を要しない書類の追加による工事成績評定点への影響はありません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67092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70C0"/>
              </a:solidFill>
            </a:endParaRPr>
          </a:p>
        </p:txBody>
      </p:sp>
      <p:pic>
        <p:nvPicPr>
          <p:cNvPr id="12"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グループ化 1"/>
          <p:cNvGrpSpPr/>
          <p:nvPr/>
        </p:nvGrpSpPr>
        <p:grpSpPr>
          <a:xfrm>
            <a:off x="7308304" y="188640"/>
            <a:ext cx="1584959" cy="491534"/>
            <a:chOff x="7308304" y="188640"/>
            <a:chExt cx="1584959" cy="491534"/>
          </a:xfrm>
        </p:grpSpPr>
        <p:sp>
          <p:nvSpPr>
            <p:cNvPr id="13" name="角丸四角形 12"/>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p:cNvSpPr txBox="1"/>
          <p:nvPr/>
        </p:nvSpPr>
        <p:spPr>
          <a:xfrm>
            <a:off x="510674" y="1376184"/>
            <a:ext cx="8381806" cy="5509200"/>
          </a:xfrm>
          <a:prstGeom prst="rect">
            <a:avLst/>
          </a:prstGeom>
          <a:noFill/>
        </p:spPr>
        <p:txBody>
          <a:bodyPr wrap="square" rtlCol="0">
            <a:spAutoFit/>
          </a:bodyPr>
          <a:lstStyle/>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工事書類の中で大きな手間と時間を要する工事写真の取扱について事例を示しながら重点的に説明いたします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省略可能の工事書類例</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今般、</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試行</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開始しました「工事書類の最適化一覧表（営繕工事編）」に基づき、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（条件付きで）</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なる主だった</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工事書類について例示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いたします。併せて、令和</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月より利用が標準となった工事情報共有システムの運用について説明いたします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受発注者の就労環境改善のため、双方が工事期間中に心掛けるべきことについて説明いたします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773283" y="764704"/>
            <a:ext cx="7571303" cy="646331"/>
          </a:xfrm>
          <a:prstGeom prst="rect">
            <a:avLst/>
          </a:prstGeom>
          <a:noFill/>
        </p:spPr>
        <p:txBody>
          <a:bodyPr wrap="none" rtlCol="0">
            <a:spAutoFit/>
          </a:bodyPr>
          <a:lstStyle/>
          <a:p>
            <a:pPr algn="ctr"/>
            <a:r>
              <a:rPr kumimoji="1"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12072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79" y="30479"/>
            <a:ext cx="9113521"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106762" y="2825060"/>
            <a:ext cx="6955750" cy="1107996"/>
          </a:xfrm>
          <a:prstGeom prst="rect">
            <a:avLst/>
          </a:prstGeom>
          <a:noFill/>
        </p:spPr>
        <p:txBody>
          <a:bodyPr wrap="none" rtlCol="0">
            <a:spAutoFit/>
          </a:bodyPr>
          <a:lstStyle/>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工事写</a:t>
            </a:r>
            <a:r>
              <a:rPr kumimoji="1" lang="ja-JP" altLang="en-US" sz="6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真</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 name="グループ化 1"/>
          <p:cNvGrpSpPr/>
          <p:nvPr/>
        </p:nvGrpSpPr>
        <p:grpSpPr>
          <a:xfrm>
            <a:off x="7308304" y="188640"/>
            <a:ext cx="1584959" cy="491534"/>
            <a:chOff x="7308304" y="188640"/>
            <a:chExt cx="1584959" cy="491534"/>
          </a:xfrm>
        </p:grpSpPr>
        <p:sp>
          <p:nvSpPr>
            <p:cNvPr id="10" name="角丸四角形 9"/>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9458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p:cNvSpPr txBox="1"/>
            <p:nvPr/>
          </p:nvSpPr>
          <p:spPr>
            <a:xfrm>
              <a:off x="179512" y="660261"/>
              <a:ext cx="6647974"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仙台市における工事</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写真規定のおさらい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2" name="正方形/長方形 31"/>
          <p:cNvSpPr/>
          <p:nvPr/>
        </p:nvSpPr>
        <p:spPr>
          <a:xfrm>
            <a:off x="8168797" y="95298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5597380"/>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p:cNvSpPr txBox="1"/>
          <p:nvPr/>
        </p:nvSpPr>
        <p:spPr>
          <a:xfrm>
            <a:off x="402469" y="1275844"/>
            <a:ext cx="8631223" cy="5119350"/>
          </a:xfrm>
          <a:prstGeom prst="rect">
            <a:avLst/>
          </a:prstGeom>
          <a:noFill/>
        </p:spPr>
        <p:txBody>
          <a:bodyPr wrap="square" rtlCol="0">
            <a:spAutoFit/>
          </a:bodyPr>
          <a:lstStyle/>
          <a:p>
            <a:pPr>
              <a:lnSpc>
                <a:spcPts val="2200"/>
              </a:lnSpc>
            </a:pPr>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①仙台市営繕工事標準仕様書（設計図書）</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200"/>
              </a:lnSpc>
            </a:pPr>
            <a:r>
              <a:rPr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１．２．１工事の記録等</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営繕工事写真撮影要領</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に基づき、工事写真の撮影及び整理を行う。工事写真を</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紙媒体</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で提出する場合は、写真のサイズ及びアルバム作成方法等の詳細を監督職員と</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完成写真は、</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特記仕様書また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は監督職員との協議による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200"/>
              </a:lnSpc>
            </a:pPr>
            <a:endParaRPr lang="en-US" altLang="ja-JP"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000"/>
              </a:lnSpc>
            </a:pPr>
            <a:endParaRPr lang="en-US" altLang="ja-JP" sz="5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000"/>
              </a:lnSpc>
            </a:pPr>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②営繕工事写真撮影要領</a:t>
            </a:r>
            <a:endPar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３．工事写真の撮影</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（１）撮影対象</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撮影対象表のとおり。記載のないものは監督職員と協議のうえ決定する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（２）撮影箇所</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撮影の目的や工事内容に応じて監督職員と協議のうえ決定する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（３）撮影方法　</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原則として撮影部位等必要な項目を記載した黒板を写しこむ</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５．工事写真の</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整理</a:t>
            </a:r>
            <a:endPar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工事種目又は分類ごとに整理し、必要に応じて説明図等を添付する</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400" u="sng"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264276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グループ化 34"/>
          <p:cNvGrpSpPr/>
          <p:nvPr/>
        </p:nvGrpSpPr>
        <p:grpSpPr>
          <a:xfrm>
            <a:off x="0" y="25200"/>
            <a:ext cx="9144001" cy="6833685"/>
            <a:chOff x="0" y="25200"/>
            <a:chExt cx="9144001" cy="6833685"/>
          </a:xfrm>
        </p:grpSpPr>
        <p:sp>
          <p:nvSpPr>
            <p:cNvPr id="37" name="フリーフォーム 36"/>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1" name="フリーフォーム 40"/>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正方形/長方形 5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正方形/長方形 56"/>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工事写真規定</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詳細）のおさらい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6" name="角丸四角形 65"/>
          <p:cNvSpPr/>
          <p:nvPr/>
        </p:nvSpPr>
        <p:spPr>
          <a:xfrm>
            <a:off x="78377" y="1209820"/>
            <a:ext cx="8977700" cy="3413705"/>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345583" y="1268760"/>
            <a:ext cx="8770282" cy="3046988"/>
          </a:xfrm>
          <a:prstGeom prst="rect">
            <a:avLst/>
          </a:prstGeom>
          <a:noFill/>
        </p:spPr>
        <p:txBody>
          <a:bodyPr wrap="square" rtlCol="0">
            <a:spAutoFit/>
          </a:bodyPr>
          <a:lstStyle/>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提出媒体</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施工</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：紙媒体（</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Ａ４版</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か</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電子媒体</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（原則１部）</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完成写真</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：紙媒体（Ａ４版</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か</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（特記なき場合は１部）</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写真サイズ</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施工写真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：営繕工事写真撮影要領</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完成写真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：特記仕様書</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en-US" sz="2400"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頻度</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施工写真：営繕工事写真撮影要領</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完成写真：特記仕様書</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8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4716016" y="4947783"/>
            <a:ext cx="4300968" cy="1823889"/>
          </a:xfrm>
          <a:prstGeom prst="rect">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156118" y="4946213"/>
            <a:ext cx="4300968" cy="1825460"/>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827584" y="4683442"/>
            <a:ext cx="2888343" cy="457200"/>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cddrive"/>
          <p:cNvSpPr>
            <a:spLocks noEditPoints="1" noChangeArrowheads="1"/>
          </p:cNvSpPr>
          <p:nvPr/>
        </p:nvSpPr>
        <p:spPr bwMode="auto">
          <a:xfrm>
            <a:off x="7470501" y="5949280"/>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31" name="Picture 4" descr="MCj04099410000[1]"/>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7219" y="5562428"/>
            <a:ext cx="1173660" cy="113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テキスト ボックス 32"/>
          <p:cNvSpPr txBox="1"/>
          <p:nvPr/>
        </p:nvSpPr>
        <p:spPr>
          <a:xfrm>
            <a:off x="950987" y="4715380"/>
            <a:ext cx="2646878"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施工写真提出媒体</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テキスト ボックス 33"/>
          <p:cNvSpPr txBox="1"/>
          <p:nvPr/>
        </p:nvSpPr>
        <p:spPr>
          <a:xfrm>
            <a:off x="455222" y="5205993"/>
            <a:ext cx="1415772" cy="338554"/>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Ａ</a:t>
            </a: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４版紙媒体</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080822" y="5821814"/>
            <a:ext cx="740908" cy="523220"/>
          </a:xfrm>
          <a:prstGeom prst="rect">
            <a:avLst/>
          </a:prstGeom>
          <a:noFill/>
        </p:spPr>
        <p:txBody>
          <a:bodyPr wrap="none" rtlCol="0">
            <a:spAutoFit/>
          </a:bodyPr>
          <a:lstStyle/>
          <a:p>
            <a:r>
              <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OR</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テキスト ボックス 42"/>
          <p:cNvSpPr txBox="1"/>
          <p:nvPr/>
        </p:nvSpPr>
        <p:spPr>
          <a:xfrm>
            <a:off x="7252511" y="5148481"/>
            <a:ext cx="1620957"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正方形/長方形 44"/>
          <p:cNvSpPr/>
          <p:nvPr/>
        </p:nvSpPr>
        <p:spPr>
          <a:xfrm>
            <a:off x="5421874" y="4683440"/>
            <a:ext cx="2894542" cy="457200"/>
          </a:xfrm>
          <a:prstGeom prst="rect">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5565891" y="4716950"/>
            <a:ext cx="2646878"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完成写真提出媒体</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6594630" y="5858943"/>
            <a:ext cx="740908" cy="523220"/>
          </a:xfrm>
          <a:prstGeom prst="rect">
            <a:avLst/>
          </a:prstGeom>
          <a:noFill/>
        </p:spPr>
        <p:txBody>
          <a:bodyPr wrap="none" rtlCol="0">
            <a:spAutoFit/>
          </a:bodyPr>
          <a:lstStyle/>
          <a:p>
            <a:r>
              <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OR</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2" name="Picture 4" descr="MCj04099410000[1]"/>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26532" y="5562429"/>
            <a:ext cx="1173660" cy="113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テキスト ボックス 52"/>
          <p:cNvSpPr txBox="1"/>
          <p:nvPr/>
        </p:nvSpPr>
        <p:spPr>
          <a:xfrm>
            <a:off x="5069859" y="5205993"/>
            <a:ext cx="1415772" cy="338554"/>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Ａ</a:t>
            </a: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４版紙媒体</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cddrive"/>
          <p:cNvSpPr>
            <a:spLocks noEditPoints="1" noChangeArrowheads="1"/>
          </p:cNvSpPr>
          <p:nvPr/>
        </p:nvSpPr>
        <p:spPr bwMode="auto">
          <a:xfrm>
            <a:off x="2917782" y="5957991"/>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 name="テキスト ボックス 39"/>
          <p:cNvSpPr txBox="1"/>
          <p:nvPr/>
        </p:nvSpPr>
        <p:spPr>
          <a:xfrm>
            <a:off x="2699792" y="5157192"/>
            <a:ext cx="1620957"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73820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グループ化 34"/>
          <p:cNvGrpSpPr/>
          <p:nvPr/>
        </p:nvGrpSpPr>
        <p:grpSpPr>
          <a:xfrm>
            <a:off x="0" y="25200"/>
            <a:ext cx="9144001" cy="6833685"/>
            <a:chOff x="0" y="25200"/>
            <a:chExt cx="9144001" cy="6833685"/>
          </a:xfrm>
        </p:grpSpPr>
        <p:sp>
          <p:nvSpPr>
            <p:cNvPr id="37" name="フリーフォーム 36"/>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1" name="フリーフォーム 40"/>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正方形/長方形 5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正方形/長方形 56"/>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79512" y="660261"/>
              <a:ext cx="2339102"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データの取扱</a:t>
              </a:r>
            </a:p>
          </p:txBody>
        </p:sp>
      </p:grpSp>
      <p:sp>
        <p:nvSpPr>
          <p:cNvPr id="66" name="角丸四角形 65"/>
          <p:cNvSpPr/>
          <p:nvPr/>
        </p:nvSpPr>
        <p:spPr>
          <a:xfrm>
            <a:off x="78377" y="1209821"/>
            <a:ext cx="8977700" cy="2883320"/>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テキスト ボックス 41"/>
          <p:cNvSpPr txBox="1"/>
          <p:nvPr/>
        </p:nvSpPr>
        <p:spPr>
          <a:xfrm>
            <a:off x="358646" y="1216791"/>
            <a:ext cx="9037890" cy="2893100"/>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写真データの取扱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は、電子媒体に以下のフォルダやファイルを</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格納します。なお、フォルダの作成頻度等については、契約後</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協議により決定します。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（Ｅｘｃｅｌデータなど）</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参考図は位置図、平面図、凡例図、構造図等</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です</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a:t>
            </a:r>
            <a:endParaRPr lang="en-US" altLang="ja-JP"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所が分かりにくい場合</a:t>
            </a:r>
            <a:r>
              <a:rPr lang="ja-JP" altLang="en-US" sz="2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のみ</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添付</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4" name="グループ化 43"/>
          <p:cNvGrpSpPr/>
          <p:nvPr/>
        </p:nvGrpSpPr>
        <p:grpSpPr>
          <a:xfrm>
            <a:off x="183487" y="4226159"/>
            <a:ext cx="8784976" cy="2570244"/>
            <a:chOff x="179512" y="4077073"/>
            <a:chExt cx="8784976" cy="2570244"/>
          </a:xfrm>
        </p:grpSpPr>
        <p:cxnSp>
          <p:nvCxnSpPr>
            <p:cNvPr id="47" name="直線コネクタ 46"/>
            <p:cNvCxnSpPr/>
            <p:nvPr/>
          </p:nvCxnSpPr>
          <p:spPr>
            <a:xfrm>
              <a:off x="1115616"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2764635"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3543822" y="4850729"/>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3543822" y="5928885"/>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3536226" y="4272285"/>
              <a:ext cx="0" cy="167699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a:off x="5148064" y="5383222"/>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V="1">
              <a:off x="5148064" y="4850729"/>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5177845" y="6474787"/>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V="1">
              <a:off x="5177845" y="5942294"/>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179512" y="4517379"/>
              <a:ext cx="1441420" cy="523220"/>
            </a:xfrm>
            <a:prstGeom prst="rect">
              <a:avLst/>
            </a:prstGeom>
            <a:noFill/>
          </p:spPr>
          <p:txBody>
            <a:bodyPr wrap="none" rtlCol="0">
              <a:spAutoFit/>
            </a:bodyPr>
            <a:lstStyle/>
            <a:p>
              <a:pPr algn="ct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Document"/>
            <p:cNvSpPr>
              <a:spLocks noEditPoints="1" noChangeArrowheads="1"/>
            </p:cNvSpPr>
            <p:nvPr/>
          </p:nvSpPr>
          <p:spPr bwMode="auto">
            <a:xfrm flipH="1" flipV="1">
              <a:off x="3923929" y="4167966"/>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4" name="File"/>
            <p:cNvSpPr>
              <a:spLocks noEditPoints="1" noChangeArrowheads="1"/>
            </p:cNvSpPr>
            <p:nvPr/>
          </p:nvSpPr>
          <p:spPr bwMode="auto">
            <a:xfrm>
              <a:off x="3819433" y="4653136"/>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5" name="File"/>
            <p:cNvSpPr>
              <a:spLocks noEditPoints="1" noChangeArrowheads="1"/>
            </p:cNvSpPr>
            <p:nvPr/>
          </p:nvSpPr>
          <p:spPr bwMode="auto">
            <a:xfrm>
              <a:off x="2251048" y="40770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6" name="File"/>
            <p:cNvSpPr>
              <a:spLocks noEditPoints="1" noChangeArrowheads="1"/>
            </p:cNvSpPr>
            <p:nvPr/>
          </p:nvSpPr>
          <p:spPr bwMode="auto">
            <a:xfrm>
              <a:off x="3819433" y="57336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7" name="Document"/>
            <p:cNvSpPr>
              <a:spLocks noEditPoints="1" noChangeArrowheads="1"/>
            </p:cNvSpPr>
            <p:nvPr/>
          </p:nvSpPr>
          <p:spPr bwMode="auto">
            <a:xfrm flipH="1" flipV="1">
              <a:off x="5508107" y="5260657"/>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8" name="Document"/>
            <p:cNvSpPr>
              <a:spLocks noEditPoints="1" noChangeArrowheads="1"/>
            </p:cNvSpPr>
            <p:nvPr/>
          </p:nvSpPr>
          <p:spPr bwMode="auto">
            <a:xfrm flipH="1" flipV="1">
              <a:off x="5508105" y="4728164"/>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9" name="Document"/>
            <p:cNvSpPr>
              <a:spLocks noEditPoints="1" noChangeArrowheads="1"/>
            </p:cNvSpPr>
            <p:nvPr/>
          </p:nvSpPr>
          <p:spPr bwMode="auto">
            <a:xfrm flipH="1" flipV="1">
              <a:off x="5508106" y="5806320"/>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80" name="Document"/>
            <p:cNvSpPr>
              <a:spLocks noEditPoints="1" noChangeArrowheads="1"/>
            </p:cNvSpPr>
            <p:nvPr/>
          </p:nvSpPr>
          <p:spPr bwMode="auto">
            <a:xfrm flipH="1" flipV="1">
              <a:off x="5508104" y="6352222"/>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81" name="テキスト ボックス 80"/>
            <p:cNvSpPr txBox="1"/>
            <p:nvPr/>
          </p:nvSpPr>
          <p:spPr>
            <a:xfrm>
              <a:off x="1808967" y="4489956"/>
              <a:ext cx="1800493" cy="523220"/>
            </a:xfrm>
            <a:prstGeom prst="rect">
              <a:avLst/>
            </a:prstGeom>
            <a:noFill/>
          </p:spPr>
          <p:txBody>
            <a:bodyPr wrap="non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ＰＨＯＴＯ</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（データフォルダ）</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4601292" y="4174769"/>
              <a:ext cx="3416320" cy="307777"/>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写真管理ファイル等（Ｅｘｃｅｌなど）</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テキスト ボックス 82"/>
            <p:cNvSpPr txBox="1"/>
            <p:nvPr/>
          </p:nvSpPr>
          <p:spPr>
            <a:xfrm>
              <a:off x="3473609" y="5043560"/>
              <a:ext cx="1620957"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ＰＩＣ</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テキスト ボックス 83"/>
            <p:cNvSpPr txBox="1"/>
            <p:nvPr/>
          </p:nvSpPr>
          <p:spPr>
            <a:xfrm>
              <a:off x="3377352" y="6124097"/>
              <a:ext cx="1800493"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ＤＲＡ</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参考図</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テキスト ボックス 84"/>
            <p:cNvSpPr txBox="1"/>
            <p:nvPr/>
          </p:nvSpPr>
          <p:spPr>
            <a:xfrm>
              <a:off x="5661719" y="4973294"/>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テキスト ボックス 85"/>
            <p:cNvSpPr txBox="1"/>
            <p:nvPr/>
          </p:nvSpPr>
          <p:spPr>
            <a:xfrm>
              <a:off x="5661722" y="6054307"/>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テキスト ボックス 86"/>
            <p:cNvSpPr txBox="1"/>
            <p:nvPr/>
          </p:nvSpPr>
          <p:spPr>
            <a:xfrm>
              <a:off x="7606424" y="4847618"/>
              <a:ext cx="1274708"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nnnnnnn</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8" name="テキスト ボックス 87"/>
            <p:cNvSpPr txBox="1"/>
            <p:nvPr/>
          </p:nvSpPr>
          <p:spPr>
            <a:xfrm>
              <a:off x="7523068" y="6018399"/>
              <a:ext cx="1441420"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参考図ファイル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eeeeeee</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9" name="テキスト ボックス 88"/>
            <p:cNvSpPr txBox="1"/>
            <p:nvPr/>
          </p:nvSpPr>
          <p:spPr>
            <a:xfrm>
              <a:off x="6228184" y="4759260"/>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P0000001.JPG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テキスト ボックス 89"/>
            <p:cNvSpPr txBox="1"/>
            <p:nvPr/>
          </p:nvSpPr>
          <p:spPr>
            <a:xfrm>
              <a:off x="6228184" y="5263316"/>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Pnnnnnnn.JPG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6228184" y="5824476"/>
              <a:ext cx="1184940" cy="253916"/>
            </a:xfrm>
            <a:prstGeom prst="rect">
              <a:avLst/>
            </a:prstGeom>
            <a:noFill/>
          </p:spPr>
          <p:txBody>
            <a:bodyPr wrap="none" rtlCol="0">
              <a:spAutoFit/>
            </a:bodyPr>
            <a:lstStyle/>
            <a:p>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D</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0000001.XXX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2" name="テキスト ボックス 91"/>
            <p:cNvSpPr txBox="1"/>
            <p:nvPr/>
          </p:nvSpPr>
          <p:spPr>
            <a:xfrm>
              <a:off x="6215448" y="6352222"/>
              <a:ext cx="1140056" cy="253916"/>
            </a:xfrm>
            <a:prstGeom prst="rect">
              <a:avLst/>
            </a:prstGeom>
            <a:noFill/>
          </p:spPr>
          <p:txBody>
            <a:bodyPr wrap="none" rtlCol="0">
              <a:spAutoFit/>
            </a:bodyPr>
            <a:lstStyle/>
            <a:p>
              <a:r>
                <a:rPr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Deeeeeee</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3" name="右中かっこ 92"/>
            <p:cNvSpPr/>
            <p:nvPr/>
          </p:nvSpPr>
          <p:spPr>
            <a:xfrm>
              <a:off x="7417480" y="4778989"/>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4" name="右中かっこ 93"/>
            <p:cNvSpPr/>
            <p:nvPr/>
          </p:nvSpPr>
          <p:spPr>
            <a:xfrm>
              <a:off x="7408201" y="5870554"/>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95" name="グループ化 94"/>
          <p:cNvGrpSpPr/>
          <p:nvPr/>
        </p:nvGrpSpPr>
        <p:grpSpPr>
          <a:xfrm>
            <a:off x="759551" y="5068211"/>
            <a:ext cx="2144286" cy="1678374"/>
            <a:chOff x="278073" y="2852936"/>
            <a:chExt cx="1341599" cy="1184409"/>
          </a:xfrm>
        </p:grpSpPr>
        <p:pic>
          <p:nvPicPr>
            <p:cNvPr id="96" name="図 95"/>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78073" y="2852936"/>
              <a:ext cx="1341599" cy="1184409"/>
            </a:xfrm>
            <a:prstGeom prst="rect">
              <a:avLst/>
            </a:prstGeom>
          </p:spPr>
        </p:pic>
        <p:sp>
          <p:nvSpPr>
            <p:cNvPr id="97" name="テキスト ボックス 96"/>
            <p:cNvSpPr txBox="1"/>
            <p:nvPr/>
          </p:nvSpPr>
          <p:spPr>
            <a:xfrm rot="20346388">
              <a:off x="749693" y="3060388"/>
              <a:ext cx="667155" cy="557121"/>
            </a:xfrm>
            <a:prstGeom prst="rect">
              <a:avLst/>
            </a:prstGeom>
            <a:noFill/>
          </p:spPr>
          <p:txBody>
            <a:bodyPr wrap="none" rtlCol="0">
              <a:spAutoFit/>
            </a:bodyPr>
            <a:lstStyle/>
            <a:p>
              <a:r>
                <a:rPr kumimoji="1" lang="ja-JP" altLang="en-US" sz="2000" dirty="0" smtClean="0">
                  <a:latin typeface="HGP創英角ﾎﾟｯﾌﾟ体" pitchFamily="50" charset="-128"/>
                  <a:ea typeface="HGP創英角ﾎﾟｯﾌﾟ体" pitchFamily="50" charset="-128"/>
                </a:rPr>
                <a:t>フォルダ</a:t>
              </a:r>
              <a:endParaRPr kumimoji="1" lang="en-US" altLang="ja-JP" sz="2000" dirty="0" smtClean="0">
                <a:latin typeface="HGP創英角ﾎﾟｯﾌﾟ体" pitchFamily="50" charset="-128"/>
                <a:ea typeface="HGP創英角ﾎﾟｯﾌﾟ体" pitchFamily="50" charset="-128"/>
              </a:endParaRPr>
            </a:p>
            <a:p>
              <a:r>
                <a:rPr lang="ja-JP" altLang="en-US" sz="2000" dirty="0" smtClean="0">
                  <a:latin typeface="HGP創英角ﾎﾟｯﾌﾟ体" pitchFamily="50" charset="-128"/>
                  <a:ea typeface="HGP創英角ﾎﾟｯﾌﾟ体" pitchFamily="50" charset="-128"/>
                </a:rPr>
                <a:t>構成図</a:t>
              </a:r>
              <a:endParaRPr kumimoji="1" lang="ja-JP" altLang="en-US" sz="2000" dirty="0">
                <a:latin typeface="HGP創英角ﾎﾟｯﾌﾟ体" pitchFamily="50" charset="-128"/>
                <a:ea typeface="HGP創英角ﾎﾟｯﾌﾟ体" pitchFamily="50" charset="-128"/>
              </a:endParaRPr>
            </a:p>
          </p:txBody>
        </p:sp>
      </p:grpSp>
      <p:sp>
        <p:nvSpPr>
          <p:cNvPr id="98" name="cddrive"/>
          <p:cNvSpPr>
            <a:spLocks noEditPoints="1" noChangeArrowheads="1"/>
          </p:cNvSpPr>
          <p:nvPr/>
        </p:nvSpPr>
        <p:spPr bwMode="auto">
          <a:xfrm>
            <a:off x="310149" y="4181128"/>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2543227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0" y="25200"/>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41" name="図 4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rot="16200000">
            <a:off x="5684585" y="2838238"/>
            <a:ext cx="2562701" cy="3094074"/>
          </a:xfrm>
          <a:prstGeom prst="rect">
            <a:avLst/>
          </a:prstGeom>
        </p:spPr>
      </p:pic>
      <p:sp>
        <p:nvSpPr>
          <p:cNvPr id="67" name="角丸四角形 66"/>
          <p:cNvSpPr/>
          <p:nvPr/>
        </p:nvSpPr>
        <p:spPr>
          <a:xfrm>
            <a:off x="78377" y="1209820"/>
            <a:ext cx="8977700" cy="1417266"/>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179512" y="1257036"/>
            <a:ext cx="8956298" cy="1477328"/>
          </a:xfrm>
          <a:prstGeom prst="rect">
            <a:avLst/>
          </a:prstGeom>
          <a:noFill/>
        </p:spPr>
        <p:txBody>
          <a:bodyPr wrap="none" rtlCol="0">
            <a:spAutoFit/>
          </a:bodyPr>
          <a:lstStyle/>
          <a:p>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営繕工事写真撮影</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要領</a:t>
            </a:r>
            <a:endParaRPr lang="ja-JP"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には、撮影位置図、平面図、構造図等の説明図等</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添付する</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つまり、</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付記した内容説明</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または</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写真内の小黒板</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等により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ja-JP"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箇所がわかる</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場合</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基本的</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略図</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の添付</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とします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8377" y="2708920"/>
            <a:ext cx="203132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建築工事の例</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5580113" y="3189748"/>
            <a:ext cx="2834540" cy="2543508"/>
            <a:chOff x="6654469" y="2890070"/>
            <a:chExt cx="2147284" cy="1907082"/>
          </a:xfrm>
        </p:grpSpPr>
        <p:cxnSp>
          <p:nvCxnSpPr>
            <p:cNvPr id="43" name="直線コネクタ 42"/>
            <p:cNvCxnSpPr/>
            <p:nvPr/>
          </p:nvCxnSpPr>
          <p:spPr>
            <a:xfrm flipH="1">
              <a:off x="6654470"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6654469"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5" name="テキスト ボックス 44"/>
          <p:cNvSpPr txBox="1"/>
          <p:nvPr/>
        </p:nvSpPr>
        <p:spPr>
          <a:xfrm>
            <a:off x="4848528" y="3926323"/>
            <a:ext cx="1723549" cy="461665"/>
          </a:xfrm>
          <a:prstGeom prst="rect">
            <a:avLst/>
          </a:prstGeom>
          <a:noFill/>
        </p:spPr>
        <p:txBody>
          <a:bodyPr wrap="none" rtlCol="0">
            <a:spAutoFit/>
          </a:bodyPr>
          <a:lstStyle/>
          <a:p>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四角形吹き出し 46"/>
          <p:cNvSpPr/>
          <p:nvPr/>
        </p:nvSpPr>
        <p:spPr>
          <a:xfrm>
            <a:off x="4092344" y="5949280"/>
            <a:ext cx="1657924" cy="792088"/>
          </a:xfrm>
          <a:prstGeom prst="wedgeRectCallout">
            <a:avLst>
              <a:gd name="adj1" fmla="val 58266"/>
              <a:gd name="adj2" fmla="val -2575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p:nvGrpSpPr>
        <p:grpSpPr>
          <a:xfrm>
            <a:off x="755576" y="3119099"/>
            <a:ext cx="3315934" cy="2614504"/>
            <a:chOff x="619593" y="3001533"/>
            <a:chExt cx="2301001" cy="1678101"/>
          </a:xfrm>
        </p:grpSpPr>
        <p:pic>
          <p:nvPicPr>
            <p:cNvPr id="4" name="図 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rot="16200000">
              <a:off x="931043" y="2690083"/>
              <a:ext cx="1678101" cy="2301001"/>
            </a:xfrm>
            <a:prstGeom prst="rect">
              <a:avLst/>
            </a:prstGeom>
          </p:spPr>
        </p:pic>
        <p:sp>
          <p:nvSpPr>
            <p:cNvPr id="5" name="正方形/長方形 4"/>
            <p:cNvSpPr/>
            <p:nvPr/>
          </p:nvSpPr>
          <p:spPr>
            <a:xfrm>
              <a:off x="813197" y="4137179"/>
              <a:ext cx="583406" cy="50492"/>
            </a:xfrm>
            <a:prstGeom prst="rect">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1041796" y="4590246"/>
              <a:ext cx="354807" cy="47625"/>
            </a:xfrm>
            <a:prstGeom prst="rect">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円/楕円 48"/>
          <p:cNvSpPr/>
          <p:nvPr/>
        </p:nvSpPr>
        <p:spPr>
          <a:xfrm>
            <a:off x="435549" y="4654987"/>
            <a:ext cx="1662192" cy="1275166"/>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p:nvSpPr>
        <p:spPr>
          <a:xfrm>
            <a:off x="1792522" y="3885841"/>
            <a:ext cx="1737687" cy="1439002"/>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吹き出し 50"/>
          <p:cNvSpPr/>
          <p:nvPr/>
        </p:nvSpPr>
        <p:spPr>
          <a:xfrm>
            <a:off x="2373694" y="5845785"/>
            <a:ext cx="5051805" cy="946901"/>
          </a:xfrm>
          <a:prstGeom prst="wedgeRectCallout">
            <a:avLst>
              <a:gd name="adj1" fmla="val -55242"/>
              <a:gd name="adj2" fmla="val -100723"/>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2483768" y="5949280"/>
            <a:ext cx="4968552" cy="830997"/>
          </a:xfrm>
          <a:prstGeom prst="rect">
            <a:avLst/>
          </a:prstGeom>
          <a:noFill/>
        </p:spPr>
        <p:txBody>
          <a:bodyPr wrap="square" rtlCol="0">
            <a:spAutoFit/>
          </a:bodyPr>
          <a:lstStyle/>
          <a:p>
            <a:r>
              <a:rPr kumimoji="1"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r>
              <a:rPr kumimoji="1"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十分に確認可能</a:t>
            </a:r>
            <a:endParaRPr kumimoji="1" lang="en-US" altLang="ja-JP"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・小黒板の</a:t>
            </a:r>
            <a:r>
              <a:rPr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文字判別が十分に可能</a:t>
            </a:r>
            <a:endParaRPr kumimoji="1" lang="ja-JP" altLang="en-US"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64479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0" y="25200"/>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410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2667" t="4805" r="3072" b="3833"/>
          <a:stretch/>
        </p:blipFill>
        <p:spPr bwMode="auto">
          <a:xfrm>
            <a:off x="4834197" y="3277849"/>
            <a:ext cx="3630795" cy="2074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49" t="4516" r="1679" b="1714"/>
          <a:stretch/>
        </p:blipFill>
        <p:spPr bwMode="auto">
          <a:xfrm>
            <a:off x="664048" y="3277849"/>
            <a:ext cx="3428296" cy="2484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 name="角丸四角形 66"/>
          <p:cNvSpPr/>
          <p:nvPr/>
        </p:nvSpPr>
        <p:spPr>
          <a:xfrm>
            <a:off x="78377" y="1209820"/>
            <a:ext cx="8977700" cy="1417266"/>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円/楕円 85"/>
          <p:cNvSpPr/>
          <p:nvPr/>
        </p:nvSpPr>
        <p:spPr>
          <a:xfrm>
            <a:off x="1844086" y="3788581"/>
            <a:ext cx="2079841" cy="1872666"/>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円/楕円 86"/>
          <p:cNvSpPr/>
          <p:nvPr/>
        </p:nvSpPr>
        <p:spPr>
          <a:xfrm>
            <a:off x="347822" y="3658364"/>
            <a:ext cx="1559881" cy="1210795"/>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78377" y="2679303"/>
            <a:ext cx="203132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設備工事の例</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四角形吹き出し 65"/>
          <p:cNvSpPr/>
          <p:nvPr/>
        </p:nvSpPr>
        <p:spPr>
          <a:xfrm>
            <a:off x="4092344" y="5949280"/>
            <a:ext cx="1657924" cy="792088"/>
          </a:xfrm>
          <a:prstGeom prst="wedgeRectCallout">
            <a:avLst>
              <a:gd name="adj1" fmla="val -39"/>
              <a:gd name="adj2" fmla="val -29715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四角形吹き出し 68"/>
          <p:cNvSpPr/>
          <p:nvPr/>
        </p:nvSpPr>
        <p:spPr>
          <a:xfrm>
            <a:off x="2373694" y="5845785"/>
            <a:ext cx="5051805" cy="946901"/>
          </a:xfrm>
          <a:prstGeom prst="wedgeRectCallout">
            <a:avLst>
              <a:gd name="adj1" fmla="val -28091"/>
              <a:gd name="adj2" fmla="val -77271"/>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2483768" y="5949280"/>
            <a:ext cx="4968552" cy="830997"/>
          </a:xfrm>
          <a:prstGeom prst="rect">
            <a:avLst/>
          </a:prstGeom>
          <a:noFill/>
        </p:spPr>
        <p:txBody>
          <a:bodyPr wrap="square" rtlCol="0">
            <a:spAutoFit/>
          </a:bodyPr>
          <a:lstStyle/>
          <a:p>
            <a:r>
              <a:rPr kumimoji="1"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r>
              <a:rPr kumimoji="1"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十分に確認可能</a:t>
            </a:r>
            <a:endParaRPr kumimoji="1" lang="en-US" altLang="ja-JP"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・小黒板の</a:t>
            </a:r>
            <a:r>
              <a:rPr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文字判別が十分に可能</a:t>
            </a:r>
            <a:endParaRPr kumimoji="1" lang="ja-JP" altLang="en-US"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6" name="グループ化 25"/>
          <p:cNvGrpSpPr/>
          <p:nvPr/>
        </p:nvGrpSpPr>
        <p:grpSpPr>
          <a:xfrm>
            <a:off x="5292081" y="3178295"/>
            <a:ext cx="2826412" cy="2372292"/>
            <a:chOff x="6654469" y="2890070"/>
            <a:chExt cx="2147284" cy="1907082"/>
          </a:xfrm>
        </p:grpSpPr>
        <p:cxnSp>
          <p:nvCxnSpPr>
            <p:cNvPr id="27" name="直線コネクタ 26"/>
            <p:cNvCxnSpPr/>
            <p:nvPr/>
          </p:nvCxnSpPr>
          <p:spPr>
            <a:xfrm flipH="1">
              <a:off x="6654470"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654469"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テキスト ボックス 28"/>
          <p:cNvSpPr txBox="1"/>
          <p:nvPr/>
        </p:nvSpPr>
        <p:spPr>
          <a:xfrm>
            <a:off x="4487881" y="3697739"/>
            <a:ext cx="1723549" cy="461665"/>
          </a:xfrm>
          <a:prstGeom prst="rect">
            <a:avLst/>
          </a:prstGeom>
          <a:noFill/>
        </p:spPr>
        <p:txBody>
          <a:bodyPr wrap="none" rtlCol="0">
            <a:spAutoFit/>
          </a:bodyPr>
          <a:lstStyle/>
          <a:p>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79512" y="1257036"/>
            <a:ext cx="8956298" cy="1477328"/>
          </a:xfrm>
          <a:prstGeom prst="rect">
            <a:avLst/>
          </a:prstGeom>
          <a:noFill/>
        </p:spPr>
        <p:txBody>
          <a:bodyPr wrap="none" rtlCol="0">
            <a:spAutoFit/>
          </a:bodyPr>
          <a:lstStyle/>
          <a:p>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営繕工事写真撮影</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要領</a:t>
            </a:r>
            <a:endParaRPr lang="ja-JP"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には、撮影位置図、平面図、構造図等の説明図等</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添付する</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つまり、</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付記した内容説明</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または</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写真内の小黒板</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等により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ja-JP"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箇所がわかる</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場合</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基本的</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略図</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の添付</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とします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4359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13714</TotalTime>
  <Words>2495</Words>
  <Application>Microsoft Office PowerPoint</Application>
  <PresentationFormat>画面に合わせる (4:3)</PresentationFormat>
  <Paragraphs>279</Paragraphs>
  <Slides>21</Slides>
  <Notes>21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HGP創英角ﾎﾟｯﾌﾟ体</vt:lpstr>
      <vt:lpstr>ＭＳ Ｐゴシック</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仙台市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仙台市</dc:creator>
  <cp:lastModifiedBy>技術管理室</cp:lastModifiedBy>
  <cp:revision>1064</cp:revision>
  <cp:lastPrinted>2025-01-22T01:53:07Z</cp:lastPrinted>
  <dcterms:created xsi:type="dcterms:W3CDTF">2015-05-27T04:57:00Z</dcterms:created>
  <dcterms:modified xsi:type="dcterms:W3CDTF">2025-04-25T01:56:52Z</dcterms:modified>
</cp:coreProperties>
</file>