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74" r:id="rId2"/>
    <p:sldId id="441" r:id="rId3"/>
    <p:sldId id="442" r:id="rId4"/>
    <p:sldId id="475" r:id="rId5"/>
    <p:sldId id="276" r:id="rId6"/>
    <p:sldId id="476" r:id="rId7"/>
    <p:sldId id="449" r:id="rId8"/>
    <p:sldId id="463" r:id="rId9"/>
    <p:sldId id="465" r:id="rId10"/>
    <p:sldId id="466" r:id="rId11"/>
    <p:sldId id="461" r:id="rId12"/>
    <p:sldId id="445" r:id="rId13"/>
    <p:sldId id="477" r:id="rId14"/>
    <p:sldId id="467" r:id="rId15"/>
    <p:sldId id="468" r:id="rId16"/>
    <p:sldId id="469" r:id="rId17"/>
    <p:sldId id="478" r:id="rId18"/>
    <p:sldId id="471" r:id="rId19"/>
    <p:sldId id="446" r:id="rId20"/>
    <p:sldId id="479" r:id="rId21"/>
    <p:sldId id="460" r:id="rId22"/>
  </p:sldIdLst>
  <p:sldSz cx="9144000" cy="6858000" type="screen4x3"/>
  <p:notesSz cx="6711950" cy="984567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0A71B1D8-C6F0-4856-8E32-FD26416A7882}">
          <p14:sldIdLst>
            <p14:sldId id="274"/>
            <p14:sldId id="441"/>
            <p14:sldId id="442"/>
            <p14:sldId id="475"/>
            <p14:sldId id="276"/>
            <p14:sldId id="476"/>
            <p14:sldId id="449"/>
            <p14:sldId id="463"/>
            <p14:sldId id="465"/>
            <p14:sldId id="466"/>
            <p14:sldId id="461"/>
            <p14:sldId id="445"/>
            <p14:sldId id="477"/>
            <p14:sldId id="467"/>
            <p14:sldId id="468"/>
            <p14:sldId id="469"/>
            <p14:sldId id="478"/>
            <p14:sldId id="471"/>
            <p14:sldId id="446"/>
            <p14:sldId id="479"/>
            <p14:sldId id="460"/>
          </p14:sldIdLst>
        </p14:section>
      </p14:sectionLst>
    </p:ext>
    <p:ext uri="{EFAFB233-063F-42B5-8137-9DF3F51BA10A}">
      <p15:sldGuideLst xmlns:p15="http://schemas.microsoft.com/office/powerpoint/2012/main">
        <p15:guide id="2" pos="2880">
          <p15:clr>
            <a:srgbClr val="A4A3A4"/>
          </p15:clr>
        </p15:guide>
        <p15:guide id="3" orient="horz" pos="2568" userDrawn="1">
          <p15:clr>
            <a:srgbClr val="A4A3A4"/>
          </p15:clr>
        </p15:guide>
        <p15:guide id="4" orient="horz" pos="2160">
          <p15:clr>
            <a:srgbClr val="A4A3A4"/>
          </p15:clr>
        </p15:guide>
      </p15:sldGuideLst>
    </p:ext>
    <p:ext uri="{2D200454-40CA-4A62-9FC3-DE9A4176ACB9}">
      <p15:notesGuideLst xmlns:p15="http://schemas.microsoft.com/office/powerpoint/2012/main">
        <p15:guide id="1" orient="horz" pos="3101" userDrawn="1">
          <p15:clr>
            <a:srgbClr val="A4A3A4"/>
          </p15:clr>
        </p15:guide>
        <p15:guide id="2" pos="211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0000FF"/>
    <a:srgbClr val="003300"/>
    <a:srgbClr val="006600"/>
    <a:srgbClr val="008000"/>
    <a:srgbClr val="0066FF"/>
    <a:srgbClr val="CCECFF"/>
    <a:srgbClr val="CCCCFF"/>
    <a:srgbClr val="6600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9" autoAdjust="0"/>
    <p:restoredTop sz="76079" autoAdjust="0"/>
  </p:normalViewPr>
  <p:slideViewPr>
    <p:cSldViewPr>
      <p:cViewPr varScale="1">
        <p:scale>
          <a:sx n="73" d="100"/>
          <a:sy n="73" d="100"/>
        </p:scale>
        <p:origin x="1284" y="66"/>
      </p:cViewPr>
      <p:guideLst>
        <p:guide pos="2880"/>
        <p:guide orient="horz" pos="2568"/>
        <p:guide orient="horz" pos="2160"/>
      </p:guideLst>
    </p:cSldViewPr>
  </p:slideViewPr>
  <p:notesTextViewPr>
    <p:cViewPr>
      <p:scale>
        <a:sx n="1" d="1"/>
        <a:sy n="1" d="1"/>
      </p:scale>
      <p:origin x="0" y="0"/>
    </p:cViewPr>
  </p:notesTextViewPr>
  <p:notesViewPr>
    <p:cSldViewPr showGuides="1">
      <p:cViewPr varScale="1">
        <p:scale>
          <a:sx n="51" d="100"/>
          <a:sy n="51" d="100"/>
        </p:scale>
        <p:origin x="-2970" y="-78"/>
      </p:cViewPr>
      <p:guideLst>
        <p:guide orient="horz" pos="3101"/>
        <p:guide pos="211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08195" cy="492601"/>
          </a:xfrm>
          <a:prstGeom prst="rect">
            <a:avLst/>
          </a:prstGeom>
        </p:spPr>
        <p:txBody>
          <a:bodyPr vert="horz" lIns="91156" tIns="45581" rIns="91156" bIns="4558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02177" y="4"/>
            <a:ext cx="2908195" cy="492601"/>
          </a:xfrm>
          <a:prstGeom prst="rect">
            <a:avLst/>
          </a:prstGeom>
        </p:spPr>
        <p:txBody>
          <a:bodyPr vert="horz" lIns="91156" tIns="45581" rIns="91156" bIns="45581" rtlCol="0"/>
          <a:lstStyle>
            <a:lvl1pPr algn="r">
              <a:defRPr sz="1200"/>
            </a:lvl1pPr>
          </a:lstStyle>
          <a:p>
            <a:fld id="{D0A4D4AE-F443-4294-8588-7AD40C1B823C}" type="datetimeFigureOut">
              <a:rPr kumimoji="1" lang="ja-JP" altLang="en-US" smtClean="0"/>
              <a:t>2024/10/9</a:t>
            </a:fld>
            <a:endParaRPr kumimoji="1" lang="ja-JP" altLang="en-US"/>
          </a:p>
        </p:txBody>
      </p:sp>
      <p:sp>
        <p:nvSpPr>
          <p:cNvPr id="4" name="フッター プレースホルダー 3"/>
          <p:cNvSpPr>
            <a:spLocks noGrp="1"/>
          </p:cNvSpPr>
          <p:nvPr>
            <p:ph type="ftr" sz="quarter" idx="2"/>
          </p:nvPr>
        </p:nvSpPr>
        <p:spPr>
          <a:xfrm>
            <a:off x="5" y="9351492"/>
            <a:ext cx="2908195" cy="492601"/>
          </a:xfrm>
          <a:prstGeom prst="rect">
            <a:avLst/>
          </a:prstGeom>
        </p:spPr>
        <p:txBody>
          <a:bodyPr vert="horz" lIns="91156" tIns="45581" rIns="91156" bIns="45581"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02177" y="9351492"/>
            <a:ext cx="2908195" cy="492601"/>
          </a:xfrm>
          <a:prstGeom prst="rect">
            <a:avLst/>
          </a:prstGeom>
        </p:spPr>
        <p:txBody>
          <a:bodyPr vert="horz" lIns="91156" tIns="45581" rIns="91156" bIns="45581" rtlCol="0" anchor="b"/>
          <a:lstStyle>
            <a:lvl1pPr algn="r">
              <a:defRPr sz="1200"/>
            </a:lvl1pPr>
          </a:lstStyle>
          <a:p>
            <a:fld id="{750B4F94-C31E-4099-B164-4B1052A575B6}" type="slidenum">
              <a:rPr kumimoji="1" lang="ja-JP" altLang="en-US" smtClean="0"/>
              <a:t>‹#›</a:t>
            </a:fld>
            <a:endParaRPr kumimoji="1" lang="ja-JP" altLang="en-US"/>
          </a:p>
        </p:txBody>
      </p:sp>
    </p:spTree>
    <p:extLst>
      <p:ext uri="{BB962C8B-B14F-4D97-AF65-F5344CB8AC3E}">
        <p14:creationId xmlns:p14="http://schemas.microsoft.com/office/powerpoint/2010/main" val="16148894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08512" cy="492284"/>
          </a:xfrm>
          <a:prstGeom prst="rect">
            <a:avLst/>
          </a:prstGeom>
        </p:spPr>
        <p:txBody>
          <a:bodyPr vert="horz" lIns="91138" tIns="45571" rIns="91138" bIns="4557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01891" y="4"/>
            <a:ext cx="2908512" cy="492284"/>
          </a:xfrm>
          <a:prstGeom prst="rect">
            <a:avLst/>
          </a:prstGeom>
        </p:spPr>
        <p:txBody>
          <a:bodyPr vert="horz" lIns="91138" tIns="45571" rIns="91138" bIns="45571" rtlCol="0"/>
          <a:lstStyle>
            <a:lvl1pPr algn="r">
              <a:defRPr sz="1200"/>
            </a:lvl1pPr>
          </a:lstStyle>
          <a:p>
            <a:fld id="{DF5023CF-3068-448F-AE05-B0F5101B3992}" type="datetimeFigureOut">
              <a:rPr kumimoji="1" lang="ja-JP" altLang="en-US" smtClean="0"/>
              <a:t>2024/10/9</a:t>
            </a:fld>
            <a:endParaRPr kumimoji="1" lang="ja-JP" altLang="en-US"/>
          </a:p>
        </p:txBody>
      </p:sp>
      <p:sp>
        <p:nvSpPr>
          <p:cNvPr id="4" name="スライド イメージ プレースホルダー 3"/>
          <p:cNvSpPr>
            <a:spLocks noGrp="1" noRot="1" noChangeAspect="1"/>
          </p:cNvSpPr>
          <p:nvPr>
            <p:ph type="sldImg" idx="2"/>
          </p:nvPr>
        </p:nvSpPr>
        <p:spPr>
          <a:xfrm>
            <a:off x="895350" y="738188"/>
            <a:ext cx="4921250" cy="3692525"/>
          </a:xfrm>
          <a:prstGeom prst="rect">
            <a:avLst/>
          </a:prstGeom>
          <a:noFill/>
          <a:ln w="12700">
            <a:solidFill>
              <a:prstClr val="black"/>
            </a:solidFill>
          </a:ln>
        </p:spPr>
        <p:txBody>
          <a:bodyPr vert="horz" lIns="91138" tIns="45571" rIns="91138" bIns="45571" rtlCol="0" anchor="ctr"/>
          <a:lstStyle/>
          <a:p>
            <a:endParaRPr lang="ja-JP" altLang="en-US"/>
          </a:p>
        </p:txBody>
      </p:sp>
      <p:sp>
        <p:nvSpPr>
          <p:cNvPr id="5" name="ノート プレースホルダー 4"/>
          <p:cNvSpPr>
            <a:spLocks noGrp="1"/>
          </p:cNvSpPr>
          <p:nvPr>
            <p:ph type="body" sz="quarter" idx="3"/>
          </p:nvPr>
        </p:nvSpPr>
        <p:spPr>
          <a:xfrm>
            <a:off x="671195" y="4676700"/>
            <a:ext cx="5369560" cy="4430554"/>
          </a:xfrm>
          <a:prstGeom prst="rect">
            <a:avLst/>
          </a:prstGeom>
        </p:spPr>
        <p:txBody>
          <a:bodyPr vert="horz" lIns="91138" tIns="45571" rIns="91138" bIns="45571"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5" y="9351683"/>
            <a:ext cx="2908512" cy="492284"/>
          </a:xfrm>
          <a:prstGeom prst="rect">
            <a:avLst/>
          </a:prstGeom>
        </p:spPr>
        <p:txBody>
          <a:bodyPr vert="horz" lIns="91138" tIns="45571" rIns="91138" bIns="4557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01891" y="9351683"/>
            <a:ext cx="2908512" cy="492284"/>
          </a:xfrm>
          <a:prstGeom prst="rect">
            <a:avLst/>
          </a:prstGeom>
        </p:spPr>
        <p:txBody>
          <a:bodyPr vert="horz" lIns="91138" tIns="45571" rIns="91138" bIns="45571" rtlCol="0" anchor="b"/>
          <a:lstStyle>
            <a:lvl1pPr algn="r">
              <a:defRPr sz="1200"/>
            </a:lvl1pPr>
          </a:lstStyle>
          <a:p>
            <a:fld id="{34AFF063-D4E6-45AD-B69A-3905F44B4BD2}" type="slidenum">
              <a:rPr kumimoji="1" lang="ja-JP" altLang="en-US" smtClean="0"/>
              <a:t>‹#›</a:t>
            </a:fld>
            <a:endParaRPr kumimoji="1" lang="ja-JP" altLang="en-US"/>
          </a:p>
        </p:txBody>
      </p:sp>
    </p:spTree>
    <p:extLst>
      <p:ext uri="{BB962C8B-B14F-4D97-AF65-F5344CB8AC3E}">
        <p14:creationId xmlns:p14="http://schemas.microsoft.com/office/powerpoint/2010/main" val="7256815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a:t>
            </a:fld>
            <a:endParaRPr kumimoji="1" lang="ja-JP" altLang="en-US"/>
          </a:p>
        </p:txBody>
      </p:sp>
    </p:spTree>
    <p:extLst>
      <p:ext uri="{BB962C8B-B14F-4D97-AF65-F5344CB8AC3E}">
        <p14:creationId xmlns:p14="http://schemas.microsoft.com/office/powerpoint/2010/main" val="792596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10</a:t>
            </a:fld>
            <a:endParaRPr kumimoji="1" lang="ja-JP" altLang="en-US"/>
          </a:p>
        </p:txBody>
      </p:sp>
    </p:spTree>
    <p:extLst>
      <p:ext uri="{BB962C8B-B14F-4D97-AF65-F5344CB8AC3E}">
        <p14:creationId xmlns:p14="http://schemas.microsoft.com/office/powerpoint/2010/main" val="736910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11</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12</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13</a:t>
            </a:fld>
            <a:endParaRPr kumimoji="1" lang="ja-JP" altLang="en-US"/>
          </a:p>
        </p:txBody>
      </p:sp>
    </p:spTree>
    <p:extLst>
      <p:ext uri="{BB962C8B-B14F-4D97-AF65-F5344CB8AC3E}">
        <p14:creationId xmlns:p14="http://schemas.microsoft.com/office/powerpoint/2010/main" val="2864417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14</a:t>
            </a:fld>
            <a:endParaRPr kumimoji="1" lang="ja-JP" altLang="en-US"/>
          </a:p>
        </p:txBody>
      </p:sp>
    </p:spTree>
    <p:extLst>
      <p:ext uri="{BB962C8B-B14F-4D97-AF65-F5344CB8AC3E}">
        <p14:creationId xmlns:p14="http://schemas.microsoft.com/office/powerpoint/2010/main" val="3850368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15</a:t>
            </a:fld>
            <a:endParaRPr kumimoji="1" lang="ja-JP" altLang="en-US"/>
          </a:p>
        </p:txBody>
      </p:sp>
    </p:spTree>
    <p:extLst>
      <p:ext uri="{BB962C8B-B14F-4D97-AF65-F5344CB8AC3E}">
        <p14:creationId xmlns:p14="http://schemas.microsoft.com/office/powerpoint/2010/main" val="3871791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16</a:t>
            </a:fld>
            <a:endParaRPr kumimoji="1" lang="ja-JP" altLang="en-US"/>
          </a:p>
        </p:txBody>
      </p:sp>
    </p:spTree>
    <p:extLst>
      <p:ext uri="{BB962C8B-B14F-4D97-AF65-F5344CB8AC3E}">
        <p14:creationId xmlns:p14="http://schemas.microsoft.com/office/powerpoint/2010/main" val="3832570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17</a:t>
            </a:fld>
            <a:endParaRPr kumimoji="1" lang="ja-JP" altLang="en-US"/>
          </a:p>
        </p:txBody>
      </p:sp>
    </p:spTree>
    <p:extLst>
      <p:ext uri="{BB962C8B-B14F-4D97-AF65-F5344CB8AC3E}">
        <p14:creationId xmlns:p14="http://schemas.microsoft.com/office/powerpoint/2010/main" val="1487664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18</a:t>
            </a:fld>
            <a:endParaRPr kumimoji="1" lang="ja-JP" altLang="en-US"/>
          </a:p>
        </p:txBody>
      </p:sp>
    </p:spTree>
    <p:extLst>
      <p:ext uri="{BB962C8B-B14F-4D97-AF65-F5344CB8AC3E}">
        <p14:creationId xmlns:p14="http://schemas.microsoft.com/office/powerpoint/2010/main" val="668848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19</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a:t>
            </a:fld>
            <a:endParaRPr kumimoji="1" lang="ja-JP" altLang="en-US"/>
          </a:p>
        </p:txBody>
      </p:sp>
    </p:spTree>
    <p:extLst>
      <p:ext uri="{BB962C8B-B14F-4D97-AF65-F5344CB8AC3E}">
        <p14:creationId xmlns:p14="http://schemas.microsoft.com/office/powerpoint/2010/main" val="792596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20</a:t>
            </a:fld>
            <a:endParaRPr kumimoji="1" lang="ja-JP" altLang="en-US"/>
          </a:p>
        </p:txBody>
      </p:sp>
    </p:spTree>
    <p:extLst>
      <p:ext uri="{BB962C8B-B14F-4D97-AF65-F5344CB8AC3E}">
        <p14:creationId xmlns:p14="http://schemas.microsoft.com/office/powerpoint/2010/main" val="20489349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21</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3</a:t>
            </a:fld>
            <a:endParaRPr kumimoji="1" lang="ja-JP" altLang="en-US"/>
          </a:p>
        </p:txBody>
      </p:sp>
    </p:spTree>
    <p:extLst>
      <p:ext uri="{BB962C8B-B14F-4D97-AF65-F5344CB8AC3E}">
        <p14:creationId xmlns:p14="http://schemas.microsoft.com/office/powerpoint/2010/main" val="792596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4</a:t>
            </a:fld>
            <a:endParaRPr kumimoji="1" lang="ja-JP" altLang="en-US"/>
          </a:p>
        </p:txBody>
      </p:sp>
    </p:spTree>
    <p:extLst>
      <p:ext uri="{BB962C8B-B14F-4D97-AF65-F5344CB8AC3E}">
        <p14:creationId xmlns:p14="http://schemas.microsoft.com/office/powerpoint/2010/main" val="3181989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5</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6</a:t>
            </a:fld>
            <a:endParaRPr kumimoji="1" lang="ja-JP" altLang="en-US"/>
          </a:p>
        </p:txBody>
      </p:sp>
    </p:spTree>
    <p:extLst>
      <p:ext uri="{BB962C8B-B14F-4D97-AF65-F5344CB8AC3E}">
        <p14:creationId xmlns:p14="http://schemas.microsoft.com/office/powerpoint/2010/main" val="2954111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7</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8</a:t>
            </a:fld>
            <a:endParaRPr kumimoji="1" lang="ja-JP" altLang="en-US"/>
          </a:p>
        </p:txBody>
      </p:sp>
    </p:spTree>
    <p:extLst>
      <p:ext uri="{BB962C8B-B14F-4D97-AF65-F5344CB8AC3E}">
        <p14:creationId xmlns:p14="http://schemas.microsoft.com/office/powerpoint/2010/main" val="2436289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9</a:t>
            </a:fld>
            <a:endParaRPr kumimoji="1" lang="ja-JP" altLang="en-US"/>
          </a:p>
        </p:txBody>
      </p:sp>
    </p:spTree>
    <p:extLst>
      <p:ext uri="{BB962C8B-B14F-4D97-AF65-F5344CB8AC3E}">
        <p14:creationId xmlns:p14="http://schemas.microsoft.com/office/powerpoint/2010/main" val="1836700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7996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40469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440796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284298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26746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654349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968541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996566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2616022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2518162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2024/10/9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80229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691F70-121A-4C3B-8294-785D3DEE21A4}" type="datetimeFigureOut">
              <a:rPr kumimoji="1" lang="ja-JP" altLang="en-US" smtClean="0"/>
              <a:t>2024/10/9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32081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wmf"/><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5.WMF"/><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w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78377" y="91440"/>
            <a:ext cx="8961120" cy="6688183"/>
          </a:xfrm>
          <a:prstGeom prst="rect">
            <a:avLst/>
          </a:prstGeom>
          <a:blipFill>
            <a:blip r:embed="rId3"/>
            <a:tile tx="0" ty="0" sx="100000" sy="100000" flip="none" algn="tl"/>
          </a:blipFill>
          <a:ln w="190500" cmpd="dbl">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6600FF"/>
              </a:solidFill>
            </a:endParaRPr>
          </a:p>
        </p:txBody>
      </p:sp>
      <p:pic>
        <p:nvPicPr>
          <p:cNvPr id="13"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グループ化 2"/>
          <p:cNvGrpSpPr/>
          <p:nvPr/>
        </p:nvGrpSpPr>
        <p:grpSpPr>
          <a:xfrm>
            <a:off x="7239000" y="316186"/>
            <a:ext cx="1584959" cy="491534"/>
            <a:chOff x="7239000" y="316186"/>
            <a:chExt cx="1584959" cy="491534"/>
          </a:xfrm>
        </p:grpSpPr>
        <p:sp>
          <p:nvSpPr>
            <p:cNvPr id="14" name="角丸四角形 13"/>
            <p:cNvSpPr/>
            <p:nvPr/>
          </p:nvSpPr>
          <p:spPr>
            <a:xfrm>
              <a:off x="7239000" y="316186"/>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正方形/長方形 15"/>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テキスト ボックス 16"/>
          <p:cNvSpPr txBox="1"/>
          <p:nvPr/>
        </p:nvSpPr>
        <p:spPr>
          <a:xfrm>
            <a:off x="657869" y="1574790"/>
            <a:ext cx="7802136" cy="2862322"/>
          </a:xfrm>
          <a:prstGeom prst="rect">
            <a:avLst/>
          </a:prstGeom>
          <a:noFill/>
        </p:spPr>
        <p:txBody>
          <a:bodyPr wrap="none" rtlCol="0">
            <a:spAutoFit/>
          </a:bodyPr>
          <a:lstStyle/>
          <a:p>
            <a:pPr algn="ctr"/>
            <a:r>
              <a:rPr kumimoji="1" lang="ja-JP" altLang="en-US" sz="6000" b="1" dirty="0" smtClean="0">
                <a:latin typeface="メイリオ" panose="020B0604030504040204" pitchFamily="50" charset="-128"/>
                <a:ea typeface="メイリオ" panose="020B0604030504040204" pitchFamily="50" charset="-128"/>
                <a:cs typeface="メイリオ" panose="020B0604030504040204" pitchFamily="50" charset="-128"/>
              </a:rPr>
              <a:t>工事書類</a:t>
            </a:r>
            <a:endParaRPr kumimoji="1" lang="en-US" altLang="ja-JP" sz="6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最適化ガイドブック</a:t>
            </a:r>
            <a:endParaRPr kumimoji="1" lang="en-US" altLang="ja-JP"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営繕工事編：第</a:t>
            </a:r>
            <a:r>
              <a:rPr lang="ja-JP" altLang="en-US" sz="5400" dirty="0">
                <a:latin typeface="メイリオ" panose="020B0604030504040204" pitchFamily="50" charset="-128"/>
                <a:ea typeface="メイリオ" panose="020B0604030504040204" pitchFamily="50" charset="-128"/>
                <a:cs typeface="メイリオ" panose="020B0604030504040204" pitchFamily="50" charset="-128"/>
              </a:rPr>
              <a:t>５</a:t>
            </a:r>
            <a:r>
              <a:rPr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版</a:t>
            </a:r>
            <a:r>
              <a:rPr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5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427859" y="5301208"/>
            <a:ext cx="2262158" cy="923330"/>
          </a:xfrm>
          <a:prstGeom prst="rect">
            <a:avLst/>
          </a:prstGeom>
          <a:noFill/>
        </p:spPr>
        <p:txBody>
          <a:bodyPr wrap="none" rtlCol="0">
            <a:spAutoFit/>
          </a:bodyPr>
          <a:lstStyle/>
          <a:p>
            <a:pPr algn="ctr"/>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仙台市</a:t>
            </a:r>
            <a:endParaRPr kumimoji="1" lang="ja-JP" altLang="en-US" sz="5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195517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グループ化 39"/>
          <p:cNvGrpSpPr/>
          <p:nvPr/>
        </p:nvGrpSpPr>
        <p:grpSpPr>
          <a:xfrm>
            <a:off x="0" y="25200"/>
            <a:ext cx="9144001" cy="6833685"/>
            <a:chOff x="0" y="25200"/>
            <a:chExt cx="9144001" cy="6833685"/>
          </a:xfrm>
        </p:grpSpPr>
        <p:sp>
          <p:nvSpPr>
            <p:cNvPr id="52" name="フリーフォーム 51"/>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フリーフォーム 55"/>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7" name="正方形/長方形 56"/>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8" name="正方形/長方形 57"/>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9" name="グループ化 58"/>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0" name="テキスト ボックス 59"/>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4100"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2667" t="4805" r="3072" b="3833"/>
          <a:stretch/>
        </p:blipFill>
        <p:spPr bwMode="auto">
          <a:xfrm>
            <a:off x="4834197" y="3277849"/>
            <a:ext cx="3630795" cy="2074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949" t="4516" r="1679" b="1714"/>
          <a:stretch/>
        </p:blipFill>
        <p:spPr bwMode="auto">
          <a:xfrm>
            <a:off x="664048" y="3277849"/>
            <a:ext cx="3428296" cy="24840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7" name="角丸四角形 66"/>
          <p:cNvSpPr/>
          <p:nvPr/>
        </p:nvSpPr>
        <p:spPr>
          <a:xfrm>
            <a:off x="78377" y="1209820"/>
            <a:ext cx="8977700" cy="1417266"/>
          </a:xfrm>
          <a:prstGeom prst="roundRect">
            <a:avLst>
              <a:gd name="adj" fmla="val 901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8" name="テキスト ボックス 67"/>
          <p:cNvSpPr txBox="1"/>
          <p:nvPr/>
        </p:nvSpPr>
        <p:spPr>
          <a:xfrm>
            <a:off x="179512" y="660261"/>
            <a:ext cx="5570756"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略図等の添付（条件付きで不要）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6" name="円/楕円 85"/>
          <p:cNvSpPr/>
          <p:nvPr/>
        </p:nvSpPr>
        <p:spPr>
          <a:xfrm>
            <a:off x="1844086" y="3788581"/>
            <a:ext cx="2079841" cy="1872666"/>
          </a:xfrm>
          <a:prstGeom prst="ellipse">
            <a:avLst/>
          </a:prstGeom>
          <a:noFill/>
          <a:ln w="508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円/楕円 86"/>
          <p:cNvSpPr/>
          <p:nvPr/>
        </p:nvSpPr>
        <p:spPr>
          <a:xfrm>
            <a:off x="347822" y="3658364"/>
            <a:ext cx="1559881" cy="1210795"/>
          </a:xfrm>
          <a:prstGeom prst="ellipse">
            <a:avLst/>
          </a:prstGeom>
          <a:noFill/>
          <a:ln w="508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78377" y="2679303"/>
            <a:ext cx="2031325" cy="461665"/>
          </a:xfrm>
          <a:prstGeom prst="rect">
            <a:avLst/>
          </a:prstGeom>
          <a:noFill/>
        </p:spPr>
        <p:txBody>
          <a:bodyPr wrap="none" rtlCol="0">
            <a:spAutoFit/>
          </a:bodyPr>
          <a:lstStyle/>
          <a:p>
            <a:r>
              <a:rPr kumimoji="1"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設備工事の例</a:t>
            </a:r>
            <a:endParaRPr kumimoji="1" lang="ja-JP" altLang="en-US" sz="2400" b="1"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四角形吹き出し 65"/>
          <p:cNvSpPr/>
          <p:nvPr/>
        </p:nvSpPr>
        <p:spPr>
          <a:xfrm>
            <a:off x="4092344" y="5949280"/>
            <a:ext cx="1657924" cy="792088"/>
          </a:xfrm>
          <a:prstGeom prst="wedgeRectCallout">
            <a:avLst>
              <a:gd name="adj1" fmla="val -39"/>
              <a:gd name="adj2" fmla="val -29715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四角形吹き出し 68"/>
          <p:cNvSpPr/>
          <p:nvPr/>
        </p:nvSpPr>
        <p:spPr>
          <a:xfrm>
            <a:off x="2373694" y="5845785"/>
            <a:ext cx="5051805" cy="946901"/>
          </a:xfrm>
          <a:prstGeom prst="wedgeRectCallout">
            <a:avLst>
              <a:gd name="adj1" fmla="val -28091"/>
              <a:gd name="adj2" fmla="val -77271"/>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テキスト ボックス 69"/>
          <p:cNvSpPr txBox="1"/>
          <p:nvPr/>
        </p:nvSpPr>
        <p:spPr>
          <a:xfrm>
            <a:off x="2483768" y="5949280"/>
            <a:ext cx="4968552" cy="830997"/>
          </a:xfrm>
          <a:prstGeom prst="rect">
            <a:avLst/>
          </a:prstGeom>
          <a:noFill/>
        </p:spPr>
        <p:txBody>
          <a:bodyPr wrap="square" rtlCol="0">
            <a:spAutoFit/>
          </a:bodyPr>
          <a:lstStyle/>
          <a:p>
            <a:r>
              <a:rPr kumimoji="1"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・実測寸法が</a:t>
            </a:r>
            <a:r>
              <a:rPr kumimoji="1" lang="ja-JP" altLang="en-US"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十分に確認可能</a:t>
            </a:r>
            <a:endParaRPr kumimoji="1" lang="en-US" altLang="ja-JP"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・小黒板の</a:t>
            </a:r>
            <a:r>
              <a:rPr lang="ja-JP" altLang="en-US"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文字判別が十分に可能</a:t>
            </a:r>
            <a:endParaRPr kumimoji="1" lang="ja-JP" altLang="en-US" sz="2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6" name="グループ化 25"/>
          <p:cNvGrpSpPr/>
          <p:nvPr/>
        </p:nvGrpSpPr>
        <p:grpSpPr>
          <a:xfrm>
            <a:off x="5292081" y="3178295"/>
            <a:ext cx="2826412" cy="2372292"/>
            <a:chOff x="6654469" y="2890070"/>
            <a:chExt cx="2147284" cy="1907082"/>
          </a:xfrm>
        </p:grpSpPr>
        <p:cxnSp>
          <p:nvCxnSpPr>
            <p:cNvPr id="27" name="直線コネクタ 26"/>
            <p:cNvCxnSpPr/>
            <p:nvPr/>
          </p:nvCxnSpPr>
          <p:spPr>
            <a:xfrm flipH="1">
              <a:off x="6654470" y="289007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6654469" y="289007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 name="テキスト ボックス 28"/>
          <p:cNvSpPr txBox="1"/>
          <p:nvPr/>
        </p:nvSpPr>
        <p:spPr>
          <a:xfrm>
            <a:off x="4487881" y="3697739"/>
            <a:ext cx="1723549" cy="461665"/>
          </a:xfrm>
          <a:prstGeom prst="rect">
            <a:avLst/>
          </a:prstGeom>
          <a:noFill/>
        </p:spPr>
        <p:txBody>
          <a:bodyPr wrap="none" rtlCol="0">
            <a:spAutoFit/>
          </a:bodyPr>
          <a:lstStyle/>
          <a:p>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添付不要！</a:t>
            </a:r>
            <a:endParaRPr kumimoji="1"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179512" y="1257036"/>
            <a:ext cx="8956298" cy="1477328"/>
          </a:xfrm>
          <a:prstGeom prst="rect">
            <a:avLst/>
          </a:prstGeom>
          <a:noFill/>
        </p:spPr>
        <p:txBody>
          <a:bodyPr wrap="none" rtlCol="0">
            <a:spAutoFit/>
          </a:bodyPr>
          <a:lstStyle/>
          <a:p>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営繕工事写真撮影</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要領</a:t>
            </a:r>
            <a:endParaRPr lang="ja-JP"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撮影箇所がわかりにくい場合</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には、撮影位置図、平面図、構造図等の説明図等</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を</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添付する</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つまり、</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付記した内容説明</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または</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写真内の小黒板</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等により</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ja-JP"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a:t>
            </a:r>
            <a:r>
              <a:rPr lang="ja-JP" altLang="ja-JP" b="1" u="sng"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箇所がわかる</a:t>
            </a:r>
            <a:r>
              <a:rPr lang="ja-JP" altLang="ja-JP"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場合</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基本的</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ja-JP"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略図</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の添付</a:t>
            </a:r>
            <a:r>
              <a:rPr lang="ja-JP" altLang="en-US"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不要</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とします</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84359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グループ化 39"/>
          <p:cNvGrpSpPr/>
          <p:nvPr/>
        </p:nvGrpSpPr>
        <p:grpSpPr>
          <a:xfrm>
            <a:off x="-1" y="20305"/>
            <a:ext cx="9144001" cy="6833685"/>
            <a:chOff x="0" y="25200"/>
            <a:chExt cx="9144001" cy="6833685"/>
          </a:xfrm>
        </p:grpSpPr>
        <p:sp>
          <p:nvSpPr>
            <p:cNvPr id="52" name="フリーフォーム 51"/>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フリーフォーム 55"/>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7" name="正方形/長方形 56"/>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8" name="正方形/長方形 57"/>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9" name="グループ化 58"/>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0" name="テキスト ボックス 59"/>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67" name="角丸四角形 66"/>
          <p:cNvSpPr/>
          <p:nvPr/>
        </p:nvSpPr>
        <p:spPr>
          <a:xfrm>
            <a:off x="78377" y="1209819"/>
            <a:ext cx="8977700" cy="1731387"/>
          </a:xfrm>
          <a:prstGeom prst="roundRect">
            <a:avLst>
              <a:gd name="adj" fmla="val 901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8" name="テキスト ボックス 67"/>
          <p:cNvSpPr txBox="1"/>
          <p:nvPr/>
        </p:nvSpPr>
        <p:spPr>
          <a:xfrm>
            <a:off x="179512" y="660261"/>
            <a:ext cx="5570756"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略図等の添付（条件付きで不要）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467544" y="1340768"/>
            <a:ext cx="8424936" cy="1600438"/>
          </a:xfrm>
          <a:prstGeom prst="rect">
            <a:avLst/>
          </a:prstGeom>
          <a:noFill/>
        </p:spPr>
        <p:txBody>
          <a:bodyPr wrap="square" rtlCol="0">
            <a:spAutoFit/>
          </a:bodyPr>
          <a:lstStyle/>
          <a:p>
            <a:r>
              <a:rPr lang="ja-JP" altLang="en-US" sz="2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撮影位置図</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は、従来、</a:t>
            </a:r>
            <a:r>
              <a:rPr lang="ja-JP" altLang="en-US" sz="2600" b="1" dirty="0" smtClean="0">
                <a:latin typeface="メイリオ" panose="020B0604030504040204" pitchFamily="50" charset="-128"/>
                <a:ea typeface="メイリオ" panose="020B0604030504040204" pitchFamily="50" charset="-128"/>
                <a:cs typeface="メイリオ" panose="020B0604030504040204" pitchFamily="50" charset="-128"/>
              </a:rPr>
              <a:t>見開きページの片側に全て添付する事例</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が多く見受けられましたが、今後は、</a:t>
            </a:r>
            <a:r>
              <a:rPr lang="ja-JP" altLang="ja-JP" sz="2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施工部位</a:t>
            </a:r>
            <a:r>
              <a:rPr lang="ja-JP" altLang="en-US" sz="2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単位で</a:t>
            </a:r>
            <a:r>
              <a:rPr lang="ja-JP" altLang="en-US" sz="2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のページ冒頭のみ</a:t>
            </a:r>
            <a:r>
              <a:rPr lang="ja-JP" altLang="ja-JP" sz="26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a:t>
            </a:r>
            <a:r>
              <a:rPr lang="ja-JP" altLang="en-US" sz="26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を基本</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（ただし、</a:t>
            </a:r>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後で見えなくなる部分</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は別途監督職員と協議願います）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1" name="テキスト ボックス 90"/>
          <p:cNvSpPr txBox="1"/>
          <p:nvPr/>
        </p:nvSpPr>
        <p:spPr>
          <a:xfrm>
            <a:off x="4283968" y="3039343"/>
            <a:ext cx="4493538" cy="461665"/>
          </a:xfrm>
          <a:prstGeom prst="rect">
            <a:avLst/>
          </a:prstGeom>
          <a:noFill/>
        </p:spPr>
        <p:txBody>
          <a:bodyPr wrap="none" rtlCol="0">
            <a:spAutoFit/>
          </a:bodyPr>
          <a:lstStyle/>
          <a:p>
            <a:r>
              <a:rPr kumimoji="1"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今後：施工部位単位の冒頭のみ</a:t>
            </a:r>
            <a:endParaRPr kumimoji="1" lang="ja-JP" altLang="en-US" sz="2400" u="sng"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107504" y="3039343"/>
            <a:ext cx="3877985" cy="461665"/>
          </a:xfrm>
          <a:prstGeom prst="rect">
            <a:avLst/>
          </a:prstGeom>
          <a:noFill/>
        </p:spPr>
        <p:txBody>
          <a:bodyPr wrap="none" rtlCol="0">
            <a:spAutoFit/>
          </a:bodyPr>
          <a:lstStyle/>
          <a:p>
            <a:r>
              <a:rPr kumimoji="1"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従来：全ての見開きページ</a:t>
            </a:r>
            <a:endParaRPr kumimoji="1" lang="ja-JP" altLang="en-US" sz="2400" b="1"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4" name="角丸四角形 93"/>
          <p:cNvSpPr/>
          <p:nvPr/>
        </p:nvSpPr>
        <p:spPr>
          <a:xfrm>
            <a:off x="107504" y="6237312"/>
            <a:ext cx="8868006" cy="533673"/>
          </a:xfrm>
          <a:prstGeom prst="roundRect">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テキスト ボックス 94"/>
          <p:cNvSpPr txBox="1"/>
          <p:nvPr/>
        </p:nvSpPr>
        <p:spPr>
          <a:xfrm>
            <a:off x="251520" y="6341258"/>
            <a:ext cx="8648521" cy="400110"/>
          </a:xfrm>
          <a:prstGeom prst="rect">
            <a:avLst/>
          </a:prstGeom>
          <a:noFill/>
        </p:spPr>
        <p:txBody>
          <a:bodyPr wrap="none" rtlCol="0">
            <a:spAutoFit/>
          </a:bodyPr>
          <a:lstStyle/>
          <a:p>
            <a:r>
              <a:rPr kumimoji="1" lang="ja-JP" altLang="en-US" sz="20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不要な略図や撮影位置図追加による工事成績評定点への影響はありません</a:t>
            </a:r>
            <a:endParaRPr kumimoji="1" lang="ja-JP" altLang="en-US" sz="20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3995936" y="3501008"/>
            <a:ext cx="2236510" cy="400110"/>
          </a:xfrm>
          <a:prstGeom prst="rect">
            <a:avLst/>
          </a:prstGeom>
          <a:noFill/>
        </p:spPr>
        <p:txBody>
          <a:bodyPr wrap="none" rtlCol="0">
            <a:spAutoFit/>
          </a:bodyPr>
          <a:lstStyle/>
          <a:p>
            <a:r>
              <a:rPr kumimoji="1"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冒頭見開きページ</a:t>
            </a:r>
            <a:endParaRPr kumimoji="1"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 name="テキスト ボックス 121"/>
          <p:cNvSpPr txBox="1"/>
          <p:nvPr/>
        </p:nvSpPr>
        <p:spPr>
          <a:xfrm>
            <a:off x="6804248" y="3932712"/>
            <a:ext cx="1980029" cy="400110"/>
          </a:xfrm>
          <a:prstGeom prst="rect">
            <a:avLst/>
          </a:prstGeom>
          <a:noFill/>
        </p:spPr>
        <p:txBody>
          <a:bodyPr wrap="none" rtlCol="0">
            <a:spAutoFit/>
          </a:bodyPr>
          <a:lstStyle/>
          <a:p>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その他のページ</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1" name="グループ化 10"/>
          <p:cNvGrpSpPr/>
          <p:nvPr/>
        </p:nvGrpSpPr>
        <p:grpSpPr>
          <a:xfrm>
            <a:off x="611560" y="3904984"/>
            <a:ext cx="2819380" cy="1791291"/>
            <a:chOff x="-1764704" y="1025461"/>
            <a:chExt cx="2819380" cy="1791291"/>
          </a:xfrm>
        </p:grpSpPr>
        <p:grpSp>
          <p:nvGrpSpPr>
            <p:cNvPr id="10" name="グループ化 9"/>
            <p:cNvGrpSpPr/>
            <p:nvPr/>
          </p:nvGrpSpPr>
          <p:grpSpPr>
            <a:xfrm>
              <a:off x="-1764704" y="1025461"/>
              <a:ext cx="2819380" cy="1791291"/>
              <a:chOff x="-2196752" y="2024844"/>
              <a:chExt cx="2029978" cy="1303530"/>
            </a:xfrm>
            <a:blipFill>
              <a:blip r:embed="rId5"/>
              <a:tile tx="0" ty="0" sx="100000" sy="100000" flip="none" algn="tl"/>
            </a:blipFill>
          </p:grpSpPr>
          <p:sp>
            <p:nvSpPr>
              <p:cNvPr id="69" name="フローチャート : 記憶データ 68"/>
              <p:cNvSpPr/>
              <p:nvPr/>
            </p:nvSpPr>
            <p:spPr>
              <a:xfrm rot="5400000">
                <a:off x="-1342278"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ローチャート : 記憶データ 65"/>
              <p:cNvSpPr/>
              <p:nvPr/>
            </p:nvSpPr>
            <p:spPr>
              <a:xfrm rot="5400000">
                <a:off x="-2245386"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ローチャート : 記憶データ 53"/>
              <p:cNvSpPr/>
              <p:nvPr/>
            </p:nvSpPr>
            <p:spPr>
              <a:xfrm rot="5400000">
                <a:off x="-1306122" y="2210293"/>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フローチャート : 記憶データ 50"/>
              <p:cNvSpPr/>
              <p:nvPr/>
            </p:nvSpPr>
            <p:spPr>
              <a:xfrm rot="5400000">
                <a:off x="-2281540" y="2214824"/>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ローチャート : 記憶データ 4"/>
              <p:cNvSpPr/>
              <p:nvPr/>
            </p:nvSpPr>
            <p:spPr>
              <a:xfrm rot="5400000">
                <a:off x="-2301325" y="2129417"/>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ローチャート : 記憶データ 49"/>
              <p:cNvSpPr/>
              <p:nvPr/>
            </p:nvSpPr>
            <p:spPr>
              <a:xfrm rot="5400000">
                <a:off x="-1286336" y="2140671"/>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正方形/長方形 45"/>
            <p:cNvSpPr/>
            <p:nvPr/>
          </p:nvSpPr>
          <p:spPr>
            <a:xfrm>
              <a:off x="-1618659" y="1446641"/>
              <a:ext cx="1117600" cy="782792"/>
            </a:xfrm>
            <a:prstGeom prst="rect">
              <a:avLst/>
            </a:prstGeom>
            <a:blipFill>
              <a:blip r:embed="rId6"/>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509434" y="1512612"/>
              <a:ext cx="954107" cy="707886"/>
            </a:xfrm>
            <a:prstGeom prst="rect">
              <a:avLst/>
            </a:prstGeom>
            <a:noFill/>
          </p:spPr>
          <p:txBody>
            <a:bodyPr wrap="none" rtlCol="0">
              <a:spAutoFit/>
            </a:bodyPr>
            <a:lstStyle/>
            <a:p>
              <a:pPr algn="ct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撮影</a:t>
              </a:r>
              <a:endPar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位置図</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正方形/長方形 46"/>
            <p:cNvSpPr/>
            <p:nvPr/>
          </p:nvSpPr>
          <p:spPr>
            <a:xfrm>
              <a:off x="-200652" y="1453171"/>
              <a:ext cx="1117600" cy="782792"/>
            </a:xfrm>
            <a:prstGeom prst="rect">
              <a:avLst/>
            </a:prstGeom>
            <a:blipFill>
              <a:blip r:embed="rId6"/>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p:cNvSpPr txBox="1"/>
            <p:nvPr/>
          </p:nvSpPr>
          <p:spPr>
            <a:xfrm>
              <a:off x="4684" y="1528077"/>
              <a:ext cx="697627" cy="707886"/>
            </a:xfrm>
            <a:prstGeom prst="rect">
              <a:avLst/>
            </a:prstGeom>
            <a:noFill/>
          </p:spPr>
          <p:txBody>
            <a:bodyPr wrap="none" rtlCol="0">
              <a:spAutoFit/>
            </a:bodyPr>
            <a:lstStyle/>
            <a:p>
              <a:pPr algn="ctr"/>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工事</a:t>
              </a:r>
              <a:endParaRPr kumimoji="1"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写真</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cxnSp>
        <p:nvCxnSpPr>
          <p:cNvPr id="93" name="直線コネクタ 92"/>
          <p:cNvCxnSpPr/>
          <p:nvPr/>
        </p:nvCxnSpPr>
        <p:spPr>
          <a:xfrm>
            <a:off x="673867" y="3648361"/>
            <a:ext cx="2694766" cy="2387438"/>
          </a:xfrm>
          <a:prstGeom prst="line">
            <a:avLst/>
          </a:prstGeom>
          <a:ln w="1270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flipH="1">
            <a:off x="643397" y="3644680"/>
            <a:ext cx="2650653" cy="2488920"/>
          </a:xfrm>
          <a:prstGeom prst="line">
            <a:avLst/>
          </a:prstGeom>
          <a:ln w="1270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2" name="グループ化 11"/>
          <p:cNvGrpSpPr/>
          <p:nvPr/>
        </p:nvGrpSpPr>
        <p:grpSpPr>
          <a:xfrm>
            <a:off x="3851920" y="4062624"/>
            <a:ext cx="2517172" cy="1571370"/>
            <a:chOff x="-1968590" y="2710693"/>
            <a:chExt cx="2517172" cy="1571370"/>
          </a:xfrm>
        </p:grpSpPr>
        <p:grpSp>
          <p:nvGrpSpPr>
            <p:cNvPr id="71" name="グループ化 70"/>
            <p:cNvGrpSpPr/>
            <p:nvPr/>
          </p:nvGrpSpPr>
          <p:grpSpPr>
            <a:xfrm>
              <a:off x="-1968590" y="2710693"/>
              <a:ext cx="2517172" cy="1571370"/>
              <a:chOff x="-2196752" y="2024844"/>
              <a:chExt cx="2029978" cy="1303530"/>
            </a:xfrm>
            <a:blipFill>
              <a:blip r:embed="rId7"/>
              <a:tile tx="0" ty="0" sx="100000" sy="100000" flip="none" algn="tl"/>
            </a:blipFill>
          </p:grpSpPr>
          <p:sp>
            <p:nvSpPr>
              <p:cNvPr id="76" name="フローチャート : 記憶データ 75"/>
              <p:cNvSpPr/>
              <p:nvPr/>
            </p:nvSpPr>
            <p:spPr>
              <a:xfrm rot="5400000">
                <a:off x="-1342278"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フローチャート : 記憶データ 76"/>
              <p:cNvSpPr/>
              <p:nvPr/>
            </p:nvSpPr>
            <p:spPr>
              <a:xfrm rot="5400000">
                <a:off x="-2245386"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フローチャート : 記憶データ 77"/>
              <p:cNvSpPr/>
              <p:nvPr/>
            </p:nvSpPr>
            <p:spPr>
              <a:xfrm rot="5400000">
                <a:off x="-1306122" y="2210293"/>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ローチャート : 記憶データ 78"/>
              <p:cNvSpPr/>
              <p:nvPr/>
            </p:nvSpPr>
            <p:spPr>
              <a:xfrm rot="5400000">
                <a:off x="-2281540" y="2214824"/>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フローチャート : 記憶データ 79"/>
              <p:cNvSpPr/>
              <p:nvPr/>
            </p:nvSpPr>
            <p:spPr>
              <a:xfrm rot="5400000">
                <a:off x="-2301325" y="2129417"/>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フローチャート : 記憶データ 80"/>
              <p:cNvSpPr/>
              <p:nvPr/>
            </p:nvSpPr>
            <p:spPr>
              <a:xfrm rot="5400000">
                <a:off x="-1286336" y="2140671"/>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2" name="正方形/長方形 71"/>
            <p:cNvSpPr/>
            <p:nvPr/>
          </p:nvSpPr>
          <p:spPr>
            <a:xfrm>
              <a:off x="-646356" y="3049738"/>
              <a:ext cx="1117600" cy="782792"/>
            </a:xfrm>
            <a:prstGeom prst="rect">
              <a:avLst/>
            </a:prstGeom>
            <a:blipFill>
              <a:blip r:embed="rId6"/>
              <a:tile tx="0" ty="0" sx="100000" sy="100000" flip="none" algn="tl"/>
            </a:blip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テキスト ボックス 72"/>
            <p:cNvSpPr txBox="1"/>
            <p:nvPr/>
          </p:nvSpPr>
          <p:spPr>
            <a:xfrm>
              <a:off x="-436370" y="3115709"/>
              <a:ext cx="697627" cy="707886"/>
            </a:xfrm>
            <a:prstGeom prst="rect">
              <a:avLst/>
            </a:prstGeom>
            <a:noFill/>
          </p:spPr>
          <p:txBody>
            <a:bodyPr wrap="none" rtlCol="0">
              <a:spAutoFit/>
            </a:bodyPr>
            <a:lstStyle/>
            <a:p>
              <a:r>
                <a:rPr kumimoji="1" lang="ja-JP" altLang="en-US"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a:t>
              </a:r>
              <a:endParaRPr kumimoji="1" lang="en-US" altLang="ja-JP"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写真</a:t>
              </a:r>
              <a:endParaRPr kumimoji="1"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4" name="正方形/長方形 73"/>
            <p:cNvSpPr/>
            <p:nvPr/>
          </p:nvSpPr>
          <p:spPr>
            <a:xfrm>
              <a:off x="-1893448" y="3078256"/>
              <a:ext cx="1117600" cy="782792"/>
            </a:xfrm>
            <a:prstGeom prst="rect">
              <a:avLst/>
            </a:prstGeom>
            <a:blipFill>
              <a:blip r:embed="rId6"/>
              <a:tile tx="0" ty="0" sx="100000" sy="100000" flip="none" algn="tl"/>
            </a:bli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75" name="テキスト ボックス 74"/>
            <p:cNvSpPr txBox="1"/>
            <p:nvPr/>
          </p:nvSpPr>
          <p:spPr>
            <a:xfrm>
              <a:off x="-1816351" y="3153162"/>
              <a:ext cx="954107" cy="707886"/>
            </a:xfrm>
            <a:prstGeom prst="rect">
              <a:avLst/>
            </a:prstGeom>
            <a:noFill/>
          </p:spPr>
          <p:txBody>
            <a:bodyPr wrap="none" rtlCol="0">
              <a:spAutoFit/>
            </a:bodyPr>
            <a:lstStyle/>
            <a:p>
              <a:pPr algn="ctr"/>
              <a:r>
                <a:rPr kumimoji="1"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撮影</a:t>
              </a:r>
              <a:endParaRPr kumimoji="1" lang="en-US" altLang="ja-JP"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位置図</a:t>
              </a:r>
              <a:endParaRPr kumimoji="1"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テキスト ボックス 81"/>
            <p:cNvSpPr txBox="1"/>
            <p:nvPr/>
          </p:nvSpPr>
          <p:spPr>
            <a:xfrm>
              <a:off x="-1700936" y="2836976"/>
              <a:ext cx="723275" cy="276999"/>
            </a:xfrm>
            <a:prstGeom prst="rect">
              <a:avLst/>
            </a:prstGeom>
            <a:noFill/>
          </p:spPr>
          <p:txBody>
            <a:bodyPr wrap="none" rtlCol="0">
              <a:spAutoFit/>
            </a:bodyPr>
            <a:lstStyle/>
            <a:p>
              <a:r>
                <a:rPr kumimoji="1" lang="ja-JP" altLang="en-US"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部位</a:t>
              </a:r>
              <a:r>
                <a:rPr kumimoji="1" lang="ja-JP" altLang="en-US" sz="9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9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5" name="グループ化 14"/>
          <p:cNvGrpSpPr/>
          <p:nvPr/>
        </p:nvGrpSpPr>
        <p:grpSpPr>
          <a:xfrm>
            <a:off x="6535676" y="4464429"/>
            <a:ext cx="2517172" cy="1571370"/>
            <a:chOff x="-2700808" y="2633430"/>
            <a:chExt cx="2517172" cy="1571370"/>
          </a:xfrm>
        </p:grpSpPr>
        <p:grpSp>
          <p:nvGrpSpPr>
            <p:cNvPr id="84" name="グループ化 83"/>
            <p:cNvGrpSpPr/>
            <p:nvPr/>
          </p:nvGrpSpPr>
          <p:grpSpPr>
            <a:xfrm>
              <a:off x="-2700808" y="2633430"/>
              <a:ext cx="2517172" cy="1571370"/>
              <a:chOff x="-2196752" y="2024844"/>
              <a:chExt cx="2029978" cy="1303530"/>
            </a:xfrm>
            <a:blipFill>
              <a:blip r:embed="rId7"/>
              <a:tile tx="0" ty="0" sx="100000" sy="100000" flip="none" algn="tl"/>
            </a:blipFill>
          </p:grpSpPr>
          <p:sp>
            <p:nvSpPr>
              <p:cNvPr id="90" name="フローチャート : 記憶データ 89"/>
              <p:cNvSpPr/>
              <p:nvPr/>
            </p:nvSpPr>
            <p:spPr>
              <a:xfrm rot="5400000">
                <a:off x="-1342278"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フローチャート : 記憶データ 95"/>
              <p:cNvSpPr/>
              <p:nvPr/>
            </p:nvSpPr>
            <p:spPr>
              <a:xfrm rot="5400000">
                <a:off x="-2245386" y="2264751"/>
                <a:ext cx="1224136" cy="90310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フローチャート : 記憶データ 96"/>
              <p:cNvSpPr/>
              <p:nvPr/>
            </p:nvSpPr>
            <p:spPr>
              <a:xfrm rot="5400000">
                <a:off x="-1306122" y="2210293"/>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フローチャート : 記憶データ 97"/>
              <p:cNvSpPr/>
              <p:nvPr/>
            </p:nvSpPr>
            <p:spPr>
              <a:xfrm rot="5400000">
                <a:off x="-2281540" y="2214824"/>
                <a:ext cx="1224136" cy="975418"/>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フローチャート : 記憶データ 98"/>
              <p:cNvSpPr/>
              <p:nvPr/>
            </p:nvSpPr>
            <p:spPr>
              <a:xfrm rot="5400000">
                <a:off x="-2301325" y="2129417"/>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フローチャート : 記憶データ 99"/>
              <p:cNvSpPr/>
              <p:nvPr/>
            </p:nvSpPr>
            <p:spPr>
              <a:xfrm rot="5400000">
                <a:off x="-1286336" y="2140671"/>
                <a:ext cx="1224136" cy="1014989"/>
              </a:xfrm>
              <a:prstGeom prst="flowChartOnlineStorag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5" name="正方形/長方形 84"/>
            <p:cNvSpPr/>
            <p:nvPr/>
          </p:nvSpPr>
          <p:spPr>
            <a:xfrm>
              <a:off x="-1378574" y="2972475"/>
              <a:ext cx="1117600" cy="782792"/>
            </a:xfrm>
            <a:prstGeom prst="rect">
              <a:avLst/>
            </a:prstGeom>
            <a:blipFill>
              <a:blip r:embed="rId6"/>
              <a:tile tx="0" ty="0" sx="100000" sy="100000" flip="none" algn="tl"/>
            </a:blip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ボックス 85"/>
            <p:cNvSpPr txBox="1"/>
            <p:nvPr/>
          </p:nvSpPr>
          <p:spPr>
            <a:xfrm>
              <a:off x="-1168588" y="3038446"/>
              <a:ext cx="697627" cy="707886"/>
            </a:xfrm>
            <a:prstGeom prst="rect">
              <a:avLst/>
            </a:prstGeom>
            <a:noFill/>
          </p:spPr>
          <p:txBody>
            <a:bodyPr wrap="none" rtlCol="0">
              <a:spAutoFit/>
            </a:bodyPr>
            <a:lstStyle/>
            <a:p>
              <a:r>
                <a:rPr kumimoji="1" lang="ja-JP" altLang="en-US"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a:t>
              </a:r>
              <a:endParaRPr kumimoji="1" lang="en-US" altLang="ja-JP"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写真</a:t>
              </a:r>
              <a:endParaRPr kumimoji="1"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7" name="正方形/長方形 86"/>
            <p:cNvSpPr/>
            <p:nvPr/>
          </p:nvSpPr>
          <p:spPr>
            <a:xfrm>
              <a:off x="-2619502" y="2972475"/>
              <a:ext cx="1117600" cy="780230"/>
            </a:xfrm>
            <a:prstGeom prst="rect">
              <a:avLst/>
            </a:prstGeom>
            <a:blipFill>
              <a:blip r:embed="rId6"/>
              <a:tile tx="0" ty="0" sx="100000" sy="100000" flip="none" algn="tl"/>
            </a:blip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66FF"/>
                </a:solidFill>
              </a:endParaRPr>
            </a:p>
          </p:txBody>
        </p:sp>
        <p:sp>
          <p:nvSpPr>
            <p:cNvPr id="88" name="テキスト ボックス 87"/>
            <p:cNvSpPr txBox="1"/>
            <p:nvPr/>
          </p:nvSpPr>
          <p:spPr>
            <a:xfrm>
              <a:off x="-2414165" y="3044819"/>
              <a:ext cx="697627" cy="707886"/>
            </a:xfrm>
            <a:prstGeom prst="rect">
              <a:avLst/>
            </a:prstGeom>
            <a:noFill/>
          </p:spPr>
          <p:txBody>
            <a:bodyPr wrap="none" rtlCol="0">
              <a:spAutoFit/>
            </a:bodyPr>
            <a:lstStyle/>
            <a:p>
              <a:pPr algn="ctr"/>
              <a:r>
                <a:rPr lang="ja-JP" altLang="en-US"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a:t>
              </a:r>
              <a:endParaRPr lang="en-US" altLang="ja-JP"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2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写真</a:t>
              </a:r>
              <a:endParaRPr kumimoji="1" lang="ja-JP" altLang="en-US" sz="2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5859771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79"/>
            <a:ext cx="9113520"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2339751" y="2385462"/>
            <a:ext cx="4416594" cy="2123658"/>
          </a:xfrm>
          <a:prstGeom prst="rect">
            <a:avLst/>
          </a:prstGeom>
          <a:noFill/>
        </p:spPr>
        <p:txBody>
          <a:bodyPr wrap="none" rtlCol="0">
            <a:spAutoFit/>
          </a:bodyPr>
          <a:lstStyle/>
          <a:p>
            <a:pPr algn="ctr"/>
            <a:r>
              <a:rPr kumimoji="1" lang="ja-JP" altLang="en-US"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省略可能</a:t>
            </a: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の</a:t>
            </a:r>
            <a:endParaRPr kumimoji="1" lang="en-US" altLang="ja-JP" sz="6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工事書類例</a:t>
            </a:r>
            <a:endParaRPr kumimoji="1" lang="ja-JP" altLang="en-US" sz="6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737922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66524" y="24315"/>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179512" y="1209820"/>
            <a:ext cx="8707904" cy="520605"/>
          </a:xfrm>
          <a:prstGeom prst="round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6288901"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工事書類最適化の試行（営繕工事版）</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179512" y="1255055"/>
            <a:ext cx="8873346" cy="461665"/>
          </a:xfrm>
          <a:prstGeom prst="rect">
            <a:avLst/>
          </a:prstGeom>
          <a:noFill/>
        </p:spPr>
        <p:txBody>
          <a:bodyPr wrap="square" rtlCol="0">
            <a:spAutoFit/>
          </a:bodyPr>
          <a:lstStyle/>
          <a:p>
            <a:pPr lvl="0"/>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国の事例を参考に</a:t>
            </a:r>
            <a:r>
              <a:rPr lang="ja-JP" altLang="ja-JP"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提出</a:t>
            </a:r>
            <a:r>
              <a:rPr lang="ja-JP" altLang="ja-JP" sz="24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対象書類の</a:t>
            </a:r>
            <a:r>
              <a:rPr lang="ja-JP" altLang="ja-JP"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見直し</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・最適化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試行</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159850" y="1890741"/>
            <a:ext cx="8873346" cy="4801314"/>
          </a:xfrm>
          <a:prstGeom prst="rect">
            <a:avLst/>
          </a:prstGeom>
          <a:noFill/>
        </p:spPr>
        <p:txBody>
          <a:bodyPr wrap="square" rtlCol="0">
            <a:spAutoFit/>
          </a:bodyPr>
          <a:lstStyle/>
          <a:p>
            <a:pPr lvl="0"/>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（条件付きで）省略・簡略化が可能となる書類</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施工計画書（各工種の工事量が少量の場合は、複数の工種をまとめて作成可能）</a:t>
            </a: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施工管理技術者の資格等の能力を証明する資料</a:t>
            </a: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技能士及び技能資格者の資格等を証明する資料</a:t>
            </a: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電気保安技術者の資格等を証明する資料</a:t>
            </a: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工事用電力設備の保安責任者の報告資料</a:t>
            </a:r>
          </a:p>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短期</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工程表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工事材料の搬入</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報告</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材料検査願</a:t>
            </a: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・確認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立会</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請求書</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提示のみ求められる書類</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・産業廃棄物管理票</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マニフェスト</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上記書類は、完成検査において提出は求めないが施工過程の確認をするために</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提</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示を求める書類である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工事情報共有システム</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・利用に必要な通信環境等が確保できない</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場合等を</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除いて、利用を標準とする</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210648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提出書類の電子化について</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105460" y="1193872"/>
            <a:ext cx="8936353" cy="2123658"/>
          </a:xfrm>
          <a:prstGeom prst="rect">
            <a:avLst/>
          </a:prstGeom>
          <a:noFill/>
        </p:spPr>
        <p:txBody>
          <a:bodyPr wrap="square" rtlCol="0">
            <a:spAutoFit/>
          </a:bodyPr>
          <a:lstStyle/>
          <a:p>
            <a:pPr lvl="0"/>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工事書類の最適化を目的として以下の手続きが必要となります。</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①</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契約</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締結後</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、受注者は、</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a:t>
            </a:r>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チェックシート</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工事書類</a:t>
            </a:r>
            <a:endParaRPr lang="en-US" altLang="ja-JP"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最適化一覧表（営繕工事編）</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を作成し、</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工事情報共有システ</a:t>
            </a:r>
            <a:endParaRPr lang="en-US" altLang="ja-JP"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ムの使用の有無に関わらず</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、受発注者にて</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を行う必</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要があります。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正方形/長方形 33"/>
          <p:cNvSpPr/>
          <p:nvPr/>
        </p:nvSpPr>
        <p:spPr>
          <a:xfrm>
            <a:off x="28584" y="3317531"/>
            <a:ext cx="9090106" cy="352759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 name="図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707" y="3602973"/>
            <a:ext cx="8910106" cy="2956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1623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提出書類の電子化について</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152535" y="1543792"/>
            <a:ext cx="8784976" cy="1200329"/>
          </a:xfrm>
          <a:prstGeom prst="rect">
            <a:avLst/>
          </a:prstGeom>
          <a:noFill/>
        </p:spPr>
        <p:txBody>
          <a:bodyPr wrap="square" rtlCol="0">
            <a:spAutoFit/>
          </a:bodyPr>
          <a:lstStyle/>
          <a:p>
            <a:pPr lvl="0"/>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②</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発注者（監督職員と検査官）</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受注者</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で、</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工</a:t>
            </a:r>
            <a:endParaRPr lang="en-US" altLang="ja-JP"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　事で提出する書類</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書類の提出方法、検査・納品方法</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を決定</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　します。</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2" name="図 2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965" y="2852936"/>
            <a:ext cx="8717546" cy="3411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8663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提出書類の電子化について</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860" y="1225855"/>
            <a:ext cx="9077005" cy="830997"/>
          </a:xfrm>
          <a:prstGeom prst="rect">
            <a:avLst/>
          </a:prstGeom>
          <a:noFill/>
        </p:spPr>
        <p:txBody>
          <a:bodyPr wrap="square" rtlCol="0">
            <a:spAutoFit/>
          </a:bodyPr>
          <a:lstStyle/>
          <a:p>
            <a:pPr lvl="0"/>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②</a:t>
            </a:r>
            <a:r>
              <a:rPr lang="ja-JP" altLang="en-US" sz="24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工事情報共有システム</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を利用する際は、</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「営繕工事における工</a:t>
            </a:r>
            <a:endParaRPr lang="en-US" altLang="ja-JP"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事情報共有システムの活用ガイドライン」</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を確認して下さい。</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正方形/長方形 26"/>
          <p:cNvSpPr/>
          <p:nvPr/>
        </p:nvSpPr>
        <p:spPr>
          <a:xfrm>
            <a:off x="1475656" y="1937265"/>
            <a:ext cx="6192688" cy="486367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5"/>
          <a:stretch>
            <a:fillRect/>
          </a:stretch>
        </p:blipFill>
        <p:spPr>
          <a:xfrm>
            <a:off x="1903225" y="1929564"/>
            <a:ext cx="5594982" cy="4849476"/>
          </a:xfrm>
          <a:prstGeom prst="rect">
            <a:avLst/>
          </a:prstGeom>
        </p:spPr>
      </p:pic>
    </p:spTree>
    <p:extLst>
      <p:ext uri="{BB962C8B-B14F-4D97-AF65-F5344CB8AC3E}">
        <p14:creationId xmlns:p14="http://schemas.microsoft.com/office/powerpoint/2010/main" val="16943336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6600FF"/>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5" name="正方形/長方形 14"/>
          <p:cNvSpPr/>
          <p:nvPr/>
        </p:nvSpPr>
        <p:spPr>
          <a:xfrm>
            <a:off x="592851" y="2904908"/>
            <a:ext cx="8129738" cy="972718"/>
          </a:xfrm>
          <a:prstGeom prst="rect">
            <a:avLst/>
          </a:prstGeom>
          <a:blipFill dpi="0" rotWithShape="1">
            <a:blip r:embed="rId5"/>
            <a:srcRect/>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04504" y="1234329"/>
            <a:ext cx="8948056" cy="1369484"/>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72816"/>
            <a:ext cx="8570518" cy="830997"/>
          </a:xfrm>
          <a:prstGeom prst="rect">
            <a:avLst/>
          </a:prstGeom>
          <a:noFill/>
        </p:spPr>
        <p:txBody>
          <a:bodyPr wrap="square" rtlCol="0">
            <a:spAutoFit/>
          </a:bodyPr>
          <a:lstStyle/>
          <a:p>
            <a:pPr lvl="0"/>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施工計画書は通常、標準仕様書に基づき受注者が十分に検討して作成すべきものですが、以下の場合は簡略化が可能です</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321604"/>
            <a:ext cx="5625323"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★施工計画書（試行書類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No.19</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654558" y="2975769"/>
            <a:ext cx="8006325" cy="830997"/>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工種別</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の施工計画書は、</a:t>
            </a:r>
            <a:r>
              <a:rPr lang="ja-JP" altLang="en-US"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各工種の工事量が少量の場合</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は、複数の工種を</a:t>
            </a:r>
            <a:r>
              <a:rPr lang="ja-JP" altLang="en-US"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まとめて作成</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し提出できます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角丸四角形 35"/>
          <p:cNvSpPr/>
          <p:nvPr/>
        </p:nvSpPr>
        <p:spPr>
          <a:xfrm>
            <a:off x="149553" y="4005859"/>
            <a:ext cx="8873048" cy="1345669"/>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p:nvSpPr>
        <p:spPr>
          <a:xfrm>
            <a:off x="368532" y="4520531"/>
            <a:ext cx="8570518"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以下に示す資料については、氏名等必要事項を</a:t>
            </a:r>
            <a:r>
              <a:rPr lang="ja-JP" altLang="en-US"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施工計画書に記載</a:t>
            </a:r>
            <a:r>
              <a:rPr lang="ja-JP" altLang="en-US" sz="2400"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資格証明書等を添付</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することで省略可となります</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テキスト ボックス 37"/>
          <p:cNvSpPr txBox="1"/>
          <p:nvPr/>
        </p:nvSpPr>
        <p:spPr>
          <a:xfrm>
            <a:off x="126906" y="4069319"/>
            <a:ext cx="8985217"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★各種技術者を証明する資料（試行書類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No.23</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26</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238936" y="5408442"/>
            <a:ext cx="8606211" cy="1323439"/>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・施工管理技術者の資格等の能力を証明する資料（</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No.23</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・技能士及び技能資格者の資格等を証明する資料（試行書類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No.24</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・電気保安技術者の資格等を証明する資料（試行書類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No.25</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・工事用電力設備の保安責任者の報告資料（試行書類</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No.26</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596624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省略可能</a:t>
              </a:r>
              <a:r>
                <a:rPr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角丸四角形 27"/>
          <p:cNvSpPr/>
          <p:nvPr/>
        </p:nvSpPr>
        <p:spPr>
          <a:xfrm>
            <a:off x="261257" y="6237312"/>
            <a:ext cx="8632006" cy="533673"/>
          </a:xfrm>
          <a:prstGeom prst="round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467544" y="6341258"/>
            <a:ext cx="8392041" cy="400110"/>
          </a:xfrm>
          <a:prstGeom prst="rect">
            <a:avLst/>
          </a:prstGeom>
          <a:noFill/>
        </p:spPr>
        <p:txBody>
          <a:bodyPr wrap="none" rtlCol="0">
            <a:spAutoFit/>
          </a:bodyPr>
          <a:lstStyle/>
          <a:p>
            <a:r>
              <a:rPr kumimoji="1" lang="ja-JP" altLang="en-US" sz="20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提出を要しない書類の追加による工事成績評定点への影響はありません</a:t>
            </a:r>
            <a:endParaRPr kumimoji="1" lang="ja-JP" altLang="en-US" sz="20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角丸四角形 41"/>
          <p:cNvSpPr/>
          <p:nvPr/>
        </p:nvSpPr>
        <p:spPr>
          <a:xfrm>
            <a:off x="104504" y="1214847"/>
            <a:ext cx="8948056" cy="1326648"/>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383976" y="1719972"/>
            <a:ext cx="8570518"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原則として、検査、確認・立会希望日その他必要事項を実施工程表、工事打合せ簿等に記載することで省略可となります</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p:cNvSpPr txBox="1"/>
          <p:nvPr/>
        </p:nvSpPr>
        <p:spPr>
          <a:xfrm>
            <a:off x="142350" y="1268760"/>
            <a:ext cx="8985217"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★材料検査願、確認・立会願（試行書類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No.44</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45</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テキスト ボックス 48"/>
          <p:cNvSpPr txBox="1"/>
          <p:nvPr/>
        </p:nvSpPr>
        <p:spPr>
          <a:xfrm>
            <a:off x="299710" y="2564904"/>
            <a:ext cx="8593553" cy="769441"/>
          </a:xfrm>
          <a:prstGeom prst="rect">
            <a:avLst/>
          </a:prstGeom>
          <a:noFill/>
        </p:spPr>
        <p:txBody>
          <a:bodyPr wrap="square" rtlCol="0">
            <a:spAutoFit/>
          </a:bodyPr>
          <a:lstStyle/>
          <a:p>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ただし、</a:t>
            </a:r>
            <a:r>
              <a:rPr lang="ja-JP" altLang="en-US" sz="22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監督職員の</a:t>
            </a:r>
            <a:r>
              <a:rPr lang="ja-JP" altLang="en-US" sz="22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旅費・日当が必要となる検査等</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については書類提出が必要となりますので、</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受発注者で事前確認</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しておきましょう</a:t>
            </a:r>
            <a:endParaRPr kumimoji="1" lang="ja-JP" altLang="en-US"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角丸四角形 32"/>
          <p:cNvSpPr/>
          <p:nvPr/>
        </p:nvSpPr>
        <p:spPr>
          <a:xfrm>
            <a:off x="104504" y="3429000"/>
            <a:ext cx="8948056" cy="993380"/>
          </a:xfrm>
          <a:prstGeom prst="roundRect">
            <a:avLst>
              <a:gd name="adj" fmla="val 842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383976" y="3960715"/>
            <a:ext cx="8570518"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のみで</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ＯＫです、完成</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検査</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dirty="0">
                <a:latin typeface="メイリオ" panose="020B0604030504040204" pitchFamily="50" charset="-128"/>
                <a:ea typeface="メイリオ" panose="020B0604030504040204" pitchFamily="50" charset="-128"/>
                <a:cs typeface="メイリオ" panose="020B0604030504040204" pitchFamily="50" charset="-128"/>
              </a:rPr>
              <a:t>原本で</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受検</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できます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a:off x="142350" y="3509503"/>
            <a:ext cx="5984395" cy="523220"/>
          </a:xfrm>
          <a:prstGeom prst="rect">
            <a:avLst/>
          </a:prstGeom>
          <a:noFill/>
        </p:spPr>
        <p:txBody>
          <a:bodyPr wrap="none" rtlCol="0">
            <a:spAutoFit/>
          </a:bodyPr>
          <a:lstStyle/>
          <a:p>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★マニフェスト（試行書類</a:t>
            </a:r>
            <a:r>
              <a:rPr kumimoji="1" lang="en-US" altLang="ja-JP"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No.65</a:t>
            </a:r>
            <a:r>
              <a:rPr kumimoji="1" lang="ja-JP" altLang="en-US" sz="28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テキスト ボックス 51"/>
          <p:cNvSpPr txBox="1"/>
          <p:nvPr/>
        </p:nvSpPr>
        <p:spPr>
          <a:xfrm>
            <a:off x="323528" y="4452208"/>
            <a:ext cx="8606212" cy="1785104"/>
          </a:xfrm>
          <a:prstGeom prst="rect">
            <a:avLst/>
          </a:prstGeom>
          <a:noFill/>
        </p:spPr>
        <p:txBody>
          <a:bodyPr wrap="square" rtlCol="0">
            <a:spAutoFit/>
          </a:bodyPr>
          <a:lstStyle/>
          <a:p>
            <a:r>
              <a:rPr lang="ja-JP" altLang="ja-JP" sz="2200" dirty="0">
                <a:latin typeface="メイリオ" panose="020B0604030504040204" pitchFamily="50" charset="-128"/>
                <a:ea typeface="メイリオ" panose="020B0604030504040204" pitchFamily="50" charset="-128"/>
                <a:cs typeface="メイリオ" panose="020B0604030504040204" pitchFamily="50" charset="-128"/>
              </a:rPr>
              <a:t>受注者は、産業廃棄物が搬出される工事にあたっては</a:t>
            </a:r>
            <a:r>
              <a:rPr lang="ja-JP" altLang="ja-JP" sz="2200" dirty="0" smtClean="0">
                <a:latin typeface="メイリオ" panose="020B0604030504040204" pitchFamily="50" charset="-128"/>
                <a:ea typeface="メイリオ" panose="020B0604030504040204" pitchFamily="50" charset="-128"/>
                <a:cs typeface="メイリオ" panose="020B0604030504040204" pitchFamily="50" charset="-128"/>
              </a:rPr>
              <a:t>、紙マニフェストまた</a:t>
            </a:r>
            <a:r>
              <a:rPr lang="ja-JP" altLang="ja-JP" sz="2200" dirty="0">
                <a:latin typeface="メイリオ" panose="020B0604030504040204" pitchFamily="50" charset="-128"/>
                <a:ea typeface="メイリオ" panose="020B0604030504040204" pitchFamily="50" charset="-128"/>
                <a:cs typeface="メイリオ" panose="020B0604030504040204" pitchFamily="50" charset="-128"/>
              </a:rPr>
              <a:t>は電子マニフェストに</a:t>
            </a:r>
            <a:r>
              <a:rPr lang="ja-JP" altLang="ja-JP" sz="2200" dirty="0" smtClean="0">
                <a:latin typeface="メイリオ" panose="020B0604030504040204" pitchFamily="50" charset="-128"/>
                <a:ea typeface="メイリオ" panose="020B0604030504040204" pitchFamily="50" charset="-128"/>
                <a:cs typeface="メイリオ" panose="020B0604030504040204" pitchFamily="50" charset="-128"/>
              </a:rPr>
              <a:t>より適正</a:t>
            </a:r>
            <a:r>
              <a:rPr lang="ja-JP" altLang="ja-JP" sz="2200" dirty="0">
                <a:latin typeface="メイリオ" panose="020B0604030504040204" pitchFamily="50" charset="-128"/>
                <a:ea typeface="メイリオ" panose="020B0604030504040204" pitchFamily="50" charset="-128"/>
                <a:cs typeface="メイリオ" panose="020B0604030504040204" pitchFamily="50" charset="-128"/>
              </a:rPr>
              <a:t>に処理されていることを確かめるとともに</a:t>
            </a:r>
            <a:r>
              <a:rPr lang="ja-JP" altLang="ja-JP" sz="22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監督職員に提示</a:t>
            </a:r>
            <a:r>
              <a:rPr lang="ja-JP" altLang="ja-JP" sz="2200" dirty="0">
                <a:latin typeface="メイリオ" panose="020B0604030504040204" pitchFamily="50" charset="-128"/>
                <a:ea typeface="メイリオ" panose="020B0604030504040204" pitchFamily="50" charset="-128"/>
                <a:cs typeface="メイリオ" panose="020B0604030504040204" pitchFamily="50" charset="-128"/>
              </a:rPr>
              <a:t>しなければ</a:t>
            </a:r>
            <a:r>
              <a:rPr lang="ja-JP" altLang="ja-JP" sz="2200" dirty="0" smtClean="0">
                <a:latin typeface="メイリオ" panose="020B0604030504040204" pitchFamily="50" charset="-128"/>
                <a:ea typeface="メイリオ" panose="020B0604030504040204" pitchFamily="50" charset="-128"/>
                <a:cs typeface="メイリオ" panose="020B0604030504040204" pitchFamily="50" charset="-128"/>
              </a:rPr>
              <a:t>ならない</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（標準仕様書）</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その他、提出書類一覧に無い伝票等の扱いは、</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受発注者で事前確認</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しておきましょう（提示が基本）</a:t>
            </a:r>
            <a:endParaRPr lang="ja-JP"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750997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79"/>
            <a:ext cx="9113520"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529954" y="2825060"/>
            <a:ext cx="6109366" cy="1107996"/>
          </a:xfrm>
          <a:prstGeom prst="rect">
            <a:avLst/>
          </a:prstGeom>
          <a:noFill/>
        </p:spPr>
        <p:txBody>
          <a:bodyPr wrap="none" rtlCol="0">
            <a:spAutoFit/>
          </a:bodyPr>
          <a:lstStyle/>
          <a:p>
            <a:pPr algn="ct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受発注者の</a:t>
            </a:r>
            <a:r>
              <a:rPr kumimoji="1" lang="ja-JP" altLang="en-US"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心得</a:t>
            </a:r>
            <a:endParaRPr kumimoji="1" lang="ja-JP" altLang="en-US" sz="66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347296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0480" y="30480"/>
            <a:ext cx="9083040"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2" name="グループ化 1"/>
          <p:cNvGrpSpPr/>
          <p:nvPr/>
        </p:nvGrpSpPr>
        <p:grpSpPr>
          <a:xfrm>
            <a:off x="7308304" y="188640"/>
            <a:ext cx="1584959" cy="491534"/>
            <a:chOff x="7308304" y="188640"/>
            <a:chExt cx="1584959" cy="491534"/>
          </a:xfrm>
        </p:grpSpPr>
        <p:sp>
          <p:nvSpPr>
            <p:cNvPr id="14" name="角丸四角形 13"/>
            <p:cNvSpPr/>
            <p:nvPr/>
          </p:nvSpPr>
          <p:spPr>
            <a:xfrm>
              <a:off x="7308304" y="188640"/>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240238"/>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正方形/長方形 15"/>
            <p:cNvSpPr/>
            <p:nvPr/>
          </p:nvSpPr>
          <p:spPr>
            <a:xfrm>
              <a:off x="8168797" y="517729"/>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2" name="Picture 4" descr="MCj04099410000[1]"/>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619392" y="858778"/>
            <a:ext cx="7879080" cy="553998"/>
          </a:xfrm>
          <a:prstGeom prst="rect">
            <a:avLst/>
          </a:prstGeom>
          <a:noFill/>
        </p:spPr>
        <p:txBody>
          <a:bodyPr wrap="none" rtlCol="0">
            <a:spAutoFit/>
          </a:bodyPr>
          <a:lstStyle/>
          <a:p>
            <a:pPr algn="ctr"/>
            <a:r>
              <a:rPr kumimoji="1" lang="ja-JP" altLang="en-US" sz="3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工事書類最適化ガイドブック</a:t>
            </a:r>
            <a:r>
              <a:rPr lang="ja-JP" altLang="en-US" sz="30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の発行にあたり</a:t>
            </a:r>
            <a:endParaRPr kumimoji="1" lang="ja-JP" altLang="en-US" sz="30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428431" y="1412776"/>
            <a:ext cx="8392041" cy="5324535"/>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仙台市では、平成</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２６年度の「工事書類簡素化の試行（以下「試行」という。）」の土木工事における運用開始を契機に、建設現場の就労環境改善に大きな影響を及ぼす工事書類の簡素化に努めており、平成３０年１０月１日には、「工事書類最適化ガイドブック（土木工事編）」を発行いたしました（仙台市では簡素化を「最適化」と改めました）。</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一方、営繕工事におきましても、関係業団体の皆さまから</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試行</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の運用開始に関する</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ご要望や</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書類</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削減</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関するご意見を多く頂くとともに、国において、営繕工事における書類簡素化の取組が開始されております。</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これらの背景を受け、このたび、「工事書類最適化の試行（営繕工事版）」の運用を開始し、その「見える化」を目的とした「工事書類最適化ガイドブック（営繕工事版）」を作成いたしました。ここに示す内容を受発注者が着実に実行することで、工事書類の最適化が図られ、ひいては建設現場の就労環境改善の一助となることを願うものであります。</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平成３１年３月１５日</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仙台市設計基準策定委員会</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委員長　小野 浩一</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6072707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a:t>
              </a: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27" name="図 26"/>
          <p:cNvPicPr>
            <a:picLocks noChangeAspect="1"/>
          </p:cNvPicPr>
          <p:nvPr/>
        </p:nvPicPr>
        <p:blipFill>
          <a:blip r:embed="rId5" cstate="print">
            <a:duotone>
              <a:schemeClr val="accent1">
                <a:shade val="45000"/>
                <a:satMod val="135000"/>
              </a:schemeClr>
              <a:prstClr val="white"/>
            </a:duotone>
            <a:lum bright="40000" contrast="-40000"/>
            <a:extLst>
              <a:ext uri="{28A0092B-C50C-407E-A947-70E740481C1C}">
                <a14:useLocalDpi xmlns:a14="http://schemas.microsoft.com/office/drawing/2010/main" val="0"/>
              </a:ext>
            </a:extLst>
          </a:blip>
          <a:stretch>
            <a:fillRect/>
          </a:stretch>
        </p:blipFill>
        <p:spPr>
          <a:xfrm>
            <a:off x="3181124" y="2492896"/>
            <a:ext cx="2968813" cy="2926480"/>
          </a:xfrm>
          <a:prstGeom prst="rect">
            <a:avLst/>
          </a:prstGeom>
          <a:noFill/>
        </p:spPr>
      </p:pic>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工事着手時に心掛けること</a:t>
            </a:r>
            <a:endParaRPr lang="ja-JP" altLang="en-US" sz="2800" b="1" dirty="0">
              <a:solidFill>
                <a:srgbClr val="FF0000"/>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137311" y="1831841"/>
            <a:ext cx="9110186" cy="4585871"/>
          </a:xfrm>
          <a:prstGeom prst="rect">
            <a:avLst/>
          </a:prstGeom>
          <a:noFill/>
        </p:spPr>
        <p:txBody>
          <a:bodyPr wrap="none" rtlCol="0">
            <a:spAutoFit/>
          </a:bodyPr>
          <a:lstStyle/>
          <a:p>
            <a:r>
              <a:rPr kumimoji="1" lang="ja-JP" altLang="en-US" sz="28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事前協議により、作成工事書類を明確にしましょう</a:t>
            </a:r>
            <a:endParaRPr kumimoji="1" lang="en-US" altLang="ja-JP" sz="28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・契約締結後、受発注者にて事前</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協議チェックシート、</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工事書</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類最適化一覧表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（営繕工事編）を基に、工事情報共有</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システ</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ム</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の使用の</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有無</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に関わらず、事前協議を</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行うこと。</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zh-TW" altLang="en-US" sz="2400" dirty="0" smtClean="0">
                <a:latin typeface="メイリオ" panose="020B0604030504040204" pitchFamily="50" charset="-128"/>
                <a:ea typeface="メイリオ" panose="020B0604030504040204" pitchFamily="50" charset="-128"/>
                <a:cs typeface="メイリオ" panose="020B0604030504040204" pitchFamily="50" charset="-128"/>
              </a:rPr>
              <a:t>営繕</a:t>
            </a:r>
            <a:r>
              <a:rPr lang="zh-TW" altLang="en-US" sz="2400" dirty="0">
                <a:latin typeface="メイリオ" panose="020B0604030504040204" pitchFamily="50" charset="-128"/>
                <a:ea typeface="メイリオ" panose="020B0604030504040204" pitchFamily="50" charset="-128"/>
                <a:cs typeface="メイリオ" panose="020B0604030504040204" pitchFamily="50" charset="-128"/>
              </a:rPr>
              <a:t>工事写真撮影</a:t>
            </a:r>
            <a:r>
              <a:rPr lang="zh-TW" altLang="en-US" sz="2400" dirty="0" smtClean="0">
                <a:latin typeface="メイリオ" panose="020B0604030504040204" pitchFamily="50" charset="-128"/>
                <a:ea typeface="メイリオ" panose="020B0604030504040204" pitchFamily="50" charset="-128"/>
                <a:cs typeface="メイリオ" panose="020B0604030504040204" pitchFamily="50" charset="-128"/>
              </a:rPr>
              <a:t>要領</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、工事</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書類最適化一覧表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（営繕工事編</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本ガイドブックを使用すること。</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・工事情報共有システムの利用を標準とし、「営繕工事におけ</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err="1">
                <a:latin typeface="メイリオ" panose="020B0604030504040204" pitchFamily="50" charset="-128"/>
                <a:ea typeface="メイリオ" panose="020B0604030504040204" pitchFamily="50" charset="-128"/>
                <a:cs typeface="メイリオ" panose="020B0604030504040204" pitchFamily="50" charset="-128"/>
              </a:rPr>
              <a:t>る</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工事情報共有システムの活用ガイドライン」に基づき実施</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すること。</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9870284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角丸四角形 52"/>
          <p:cNvSpPr/>
          <p:nvPr/>
        </p:nvSpPr>
        <p:spPr>
          <a:xfrm>
            <a:off x="78377" y="1209818"/>
            <a:ext cx="8977700" cy="1330181"/>
          </a:xfrm>
          <a:prstGeom prst="round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377539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施工中に心掛けること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317649" y="1286784"/>
            <a:ext cx="8494633" cy="1261884"/>
          </a:xfrm>
          <a:prstGeom prst="rect">
            <a:avLst/>
          </a:prstGeom>
          <a:noFill/>
        </p:spPr>
        <p:txBody>
          <a:bodyPr wrap="none" rtlCol="0">
            <a:spAutoFit/>
          </a:bodyPr>
          <a:lstStyle/>
          <a:p>
            <a:r>
              <a:rPr lang="ja-JP" altLang="en-US" sz="28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協議に添付する書類は必要最小限にしましょう</a:t>
            </a:r>
            <a:endParaRPr lang="en-US" altLang="ja-JP" sz="28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施工中の協議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において、添付する書類を</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必要最小限</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とする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よう、受発注者双方で意識して進めることが大切です</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正方形/長方形 27"/>
          <p:cNvSpPr/>
          <p:nvPr/>
        </p:nvSpPr>
        <p:spPr>
          <a:xfrm>
            <a:off x="8161436" y="312459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6708" y="273331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p:nvGrpSpPr>
        <p:grpSpPr>
          <a:xfrm>
            <a:off x="7300943" y="2795505"/>
            <a:ext cx="1584959" cy="491534"/>
            <a:chOff x="7308304" y="610875"/>
            <a:chExt cx="1584959" cy="491534"/>
          </a:xfrm>
        </p:grpSpPr>
        <p:sp>
          <p:nvSpPr>
            <p:cNvPr id="31" name="角丸四角形 30"/>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正方形/長方形 3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6" name="テキスト ボックス 35"/>
          <p:cNvSpPr txBox="1"/>
          <p:nvPr/>
        </p:nvSpPr>
        <p:spPr>
          <a:xfrm>
            <a:off x="172151" y="2844891"/>
            <a:ext cx="377539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検査時に心掛けること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角丸四角形 36"/>
          <p:cNvSpPr/>
          <p:nvPr/>
        </p:nvSpPr>
        <p:spPr>
          <a:xfrm>
            <a:off x="101502" y="3409228"/>
            <a:ext cx="8977700" cy="2324028"/>
          </a:xfrm>
          <a:prstGeom prst="roundRect">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311746" y="3609598"/>
            <a:ext cx="8623714" cy="2123658"/>
          </a:xfrm>
          <a:prstGeom prst="rect">
            <a:avLst/>
          </a:prstGeom>
          <a:noFill/>
        </p:spPr>
        <p:txBody>
          <a:bodyPr wrap="square" rtlCol="0">
            <a:spAutoFit/>
          </a:bodyPr>
          <a:lstStyle/>
          <a:p>
            <a:r>
              <a:rPr lang="ja-JP" altLang="en-US" sz="3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監督職員、検査職員は不要書類の提出・提示を求めないようにしましょう</a:t>
            </a:r>
            <a:endParaRPr lang="en-US" altLang="ja-JP" sz="3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dirty="0" smtClean="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受注者は、不要書類は作成しないようにしましょう</a:t>
            </a:r>
            <a:r>
              <a:rPr lang="ja-JP" altLang="en-US" sz="36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36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268894" y="5837202"/>
            <a:ext cx="2492990"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再掲しますが・・・</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角丸四角形 43"/>
          <p:cNvSpPr/>
          <p:nvPr/>
        </p:nvSpPr>
        <p:spPr>
          <a:xfrm>
            <a:off x="261257" y="6237312"/>
            <a:ext cx="8632006" cy="533673"/>
          </a:xfrm>
          <a:prstGeom prst="round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p:nvSpPr>
        <p:spPr>
          <a:xfrm>
            <a:off x="467544" y="6341258"/>
            <a:ext cx="8392041" cy="400110"/>
          </a:xfrm>
          <a:prstGeom prst="rect">
            <a:avLst/>
          </a:prstGeom>
          <a:noFill/>
        </p:spPr>
        <p:txBody>
          <a:bodyPr wrap="none" rtlCol="0">
            <a:spAutoFit/>
          </a:bodyPr>
          <a:lstStyle/>
          <a:p>
            <a:r>
              <a:rPr kumimoji="1" lang="ja-JP" altLang="en-US" sz="20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提出を要しない書類の追加による工事成績評定点への影響はありません</a:t>
            </a:r>
            <a:endParaRPr kumimoji="1" lang="ja-JP" altLang="en-US" sz="20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67092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0480" y="30480"/>
            <a:ext cx="9083040"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0070C0"/>
              </a:solidFill>
            </a:endParaRPr>
          </a:p>
        </p:txBody>
      </p:sp>
      <p:pic>
        <p:nvPicPr>
          <p:cNvPr id="12"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773283" y="910461"/>
            <a:ext cx="7571303" cy="646331"/>
          </a:xfrm>
          <a:prstGeom prst="rect">
            <a:avLst/>
          </a:prstGeom>
          <a:noFill/>
        </p:spPr>
        <p:txBody>
          <a:bodyPr wrap="none" rtlCol="0">
            <a:spAutoFit/>
          </a:bodyPr>
          <a:lstStyle/>
          <a:p>
            <a:pPr algn="ctr"/>
            <a:r>
              <a:rPr kumimoji="1" lang="ja-JP" altLang="en-US" sz="3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工事書類最適化ガイドブック</a:t>
            </a:r>
            <a:r>
              <a:rPr lang="ja-JP" altLang="en-US" sz="3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内容</a:t>
            </a:r>
            <a:endParaRPr kumimoji="1" lang="ja-JP" altLang="en-US" sz="36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10674" y="1668536"/>
            <a:ext cx="8381806" cy="4770537"/>
          </a:xfrm>
          <a:prstGeom prst="rect">
            <a:avLst/>
          </a:prstGeom>
          <a:noFill/>
        </p:spPr>
        <p:txBody>
          <a:bodyPr wrap="square" rtlCol="0">
            <a:spAutoFit/>
          </a:bodyPr>
          <a:lstStyle/>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lang="en-US" altLang="ja-JP" sz="3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工事書類の中で大きな手間と時間を要する工事写真の取扱について事例を示しながら重点的に説明いたします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省略可能の工事書類例</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今般、</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試行</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開始しました「工事書類の最適化一覧表（営繕工事編）」に基づき、</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（条件付きで）</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省略可能</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なる主だった</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工事書類について例示いたします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受発注者の就労環境改善のため、双方が工事期間中に心掛けるべきことについて説明いたします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 name="グループ化 1"/>
          <p:cNvGrpSpPr/>
          <p:nvPr/>
        </p:nvGrpSpPr>
        <p:grpSpPr>
          <a:xfrm>
            <a:off x="7308304" y="188640"/>
            <a:ext cx="1584959" cy="491534"/>
            <a:chOff x="7308304" y="188640"/>
            <a:chExt cx="1584959" cy="491534"/>
          </a:xfrm>
        </p:grpSpPr>
        <p:sp>
          <p:nvSpPr>
            <p:cNvPr id="13" name="角丸四角形 12"/>
            <p:cNvSpPr/>
            <p:nvPr/>
          </p:nvSpPr>
          <p:spPr>
            <a:xfrm>
              <a:off x="7308304" y="188640"/>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25499" y="240238"/>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正方形/長方形 19"/>
            <p:cNvSpPr/>
            <p:nvPr/>
          </p:nvSpPr>
          <p:spPr>
            <a:xfrm>
              <a:off x="8168797" y="517729"/>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72690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0480" y="30480"/>
            <a:ext cx="9083040"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0070C0"/>
              </a:solidFill>
            </a:endParaRPr>
          </a:p>
        </p:txBody>
      </p:sp>
      <p:pic>
        <p:nvPicPr>
          <p:cNvPr id="12"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グループ化 1"/>
          <p:cNvGrpSpPr/>
          <p:nvPr/>
        </p:nvGrpSpPr>
        <p:grpSpPr>
          <a:xfrm>
            <a:off x="7308304" y="188640"/>
            <a:ext cx="1584959" cy="491534"/>
            <a:chOff x="7308304" y="188640"/>
            <a:chExt cx="1584959" cy="491534"/>
          </a:xfrm>
        </p:grpSpPr>
        <p:sp>
          <p:nvSpPr>
            <p:cNvPr id="13" name="角丸四角形 12"/>
            <p:cNvSpPr/>
            <p:nvPr/>
          </p:nvSpPr>
          <p:spPr>
            <a:xfrm>
              <a:off x="7308304" y="188640"/>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25499" y="240238"/>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正方形/長方形 19"/>
            <p:cNvSpPr/>
            <p:nvPr/>
          </p:nvSpPr>
          <p:spPr>
            <a:xfrm>
              <a:off x="8168797" y="517729"/>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テキスト ボックス 13"/>
          <p:cNvSpPr txBox="1"/>
          <p:nvPr/>
        </p:nvSpPr>
        <p:spPr>
          <a:xfrm>
            <a:off x="510674" y="1376184"/>
            <a:ext cx="8381806" cy="5509200"/>
          </a:xfrm>
          <a:prstGeom prst="rect">
            <a:avLst/>
          </a:prstGeom>
          <a:noFill/>
        </p:spPr>
        <p:txBody>
          <a:bodyPr wrap="square" rtlCol="0">
            <a:spAutoFit/>
          </a:bodyPr>
          <a:lstStyle/>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lang="en-US" altLang="ja-JP" sz="3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工事書類の中で大きな手間と時間を要する工事写真の取扱について事例を示しながら重点的に説明いたします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省略可能の工事書類例</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今般、</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試行</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開始しました「工事書類の最適化一覧表（営繕工事編）」に基づき、</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（条件付きで）</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省略可能</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なる主だった</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工事書類について例示</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いたします。併せて、令和</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月より利用が標準となった工事情報共有システムの運用について説明いたします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受発注者の就労環境改善のため、双方が工事期間中に心掛けるべきことについて説明いたします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773283" y="764704"/>
            <a:ext cx="7571303" cy="646331"/>
          </a:xfrm>
          <a:prstGeom prst="rect">
            <a:avLst/>
          </a:prstGeom>
          <a:noFill/>
        </p:spPr>
        <p:txBody>
          <a:bodyPr wrap="none" rtlCol="0">
            <a:spAutoFit/>
          </a:bodyPr>
          <a:lstStyle/>
          <a:p>
            <a:pPr algn="ctr"/>
            <a:r>
              <a:rPr kumimoji="1" lang="ja-JP" altLang="en-US" sz="3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工事書類最適化ガイドブック</a:t>
            </a:r>
            <a:r>
              <a:rPr lang="ja-JP" altLang="en-US" sz="3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内容</a:t>
            </a:r>
            <a:endParaRPr kumimoji="1" lang="ja-JP" altLang="en-US" sz="3600"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12072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79" y="30479"/>
            <a:ext cx="9113521" cy="6805749"/>
          </a:xfrm>
          <a:prstGeom prst="rect">
            <a:avLst/>
          </a:prstGeom>
          <a:blipFill>
            <a:blip r:embed="rId3"/>
            <a:tile tx="0" ty="0" sx="100000" sy="100000" flip="none" algn="tl"/>
          </a:blipFill>
          <a:ln w="63500" cmpd="sng">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106762" y="2825060"/>
            <a:ext cx="6955750" cy="1107996"/>
          </a:xfrm>
          <a:prstGeom prst="rect">
            <a:avLst/>
          </a:prstGeom>
          <a:noFill/>
        </p:spPr>
        <p:txBody>
          <a:bodyPr wrap="none" rtlCol="0">
            <a:spAutoFit/>
          </a:bodyPr>
          <a:lstStyle/>
          <a:p>
            <a:pPr algn="ctr"/>
            <a:r>
              <a:rPr kumimoji="1" lang="ja-JP" altLang="en-US" sz="6600" b="1"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工事写</a:t>
            </a:r>
            <a:r>
              <a:rPr kumimoji="1" lang="ja-JP" altLang="en-US" sz="6600" b="1"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真</a:t>
            </a: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について</a:t>
            </a:r>
            <a:endParaRPr kumimoji="1" lang="ja-JP" altLang="en-US" sz="6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 name="グループ化 1"/>
          <p:cNvGrpSpPr/>
          <p:nvPr/>
        </p:nvGrpSpPr>
        <p:grpSpPr>
          <a:xfrm>
            <a:off x="7308304" y="188640"/>
            <a:ext cx="1584959" cy="491534"/>
            <a:chOff x="7308304" y="188640"/>
            <a:chExt cx="1584959" cy="491534"/>
          </a:xfrm>
        </p:grpSpPr>
        <p:sp>
          <p:nvSpPr>
            <p:cNvPr id="10" name="角丸四角形 9"/>
            <p:cNvSpPr/>
            <p:nvPr/>
          </p:nvSpPr>
          <p:spPr>
            <a:xfrm>
              <a:off x="7308304" y="188640"/>
              <a:ext cx="1584959" cy="491534"/>
            </a:xfrm>
            <a:prstGeom prst="roundRect">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25499" y="240238"/>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168797" y="517729"/>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094588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13"/>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テキスト ボックス 53"/>
            <p:cNvSpPr txBox="1"/>
            <p:nvPr/>
          </p:nvSpPr>
          <p:spPr>
            <a:xfrm>
              <a:off x="179512" y="660261"/>
              <a:ext cx="6647974" cy="523220"/>
            </a:xfrm>
            <a:prstGeom prst="rect">
              <a:avLst/>
            </a:prstGeom>
            <a:noFill/>
          </p:spPr>
          <p:txBody>
            <a:bodyPr wrap="none" rtlCol="0">
              <a:spAutoFit/>
            </a:bodyPr>
            <a:lstStyle/>
            <a:p>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仙台市における工事</a:t>
              </a:r>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写真規定のおさらい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2" name="正方形/長方形 31"/>
          <p:cNvSpPr/>
          <p:nvPr/>
        </p:nvSpPr>
        <p:spPr>
          <a:xfrm>
            <a:off x="8168797" y="952989"/>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20"/>
            <a:ext cx="8977700" cy="5597380"/>
          </a:xfrm>
          <a:prstGeom prst="roundRect">
            <a:avLst>
              <a:gd name="adj" fmla="val 5106"/>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テキスト ボックス 19"/>
          <p:cNvSpPr txBox="1"/>
          <p:nvPr/>
        </p:nvSpPr>
        <p:spPr>
          <a:xfrm>
            <a:off x="402469" y="1275844"/>
            <a:ext cx="8631223" cy="5119350"/>
          </a:xfrm>
          <a:prstGeom prst="rect">
            <a:avLst/>
          </a:prstGeom>
          <a:noFill/>
        </p:spPr>
        <p:txBody>
          <a:bodyPr wrap="square" rtlCol="0">
            <a:spAutoFit/>
          </a:bodyPr>
          <a:lstStyle/>
          <a:p>
            <a:pPr>
              <a:lnSpc>
                <a:spcPts val="2200"/>
              </a:lnSpc>
            </a:pPr>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①仙台市営繕工事標準仕様書（設計図書）</a:t>
            </a:r>
            <a:endParaRPr lang="en-US" altLang="ja-JP"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2200"/>
              </a:lnSpc>
            </a:pPr>
            <a:r>
              <a:rPr lang="ja-JP" altLang="en-US" sz="20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１．２．１工事の記録等</a:t>
            </a:r>
            <a:endPar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b="1" dirty="0">
                <a:solidFill>
                  <a:srgbClr val="0000FF"/>
                </a:solidFill>
                <a:latin typeface="メイリオ" panose="020B0604030504040204" pitchFamily="50" charset="-128"/>
                <a:ea typeface="メイリオ" panose="020B0604030504040204" pitchFamily="50" charset="-128"/>
                <a:cs typeface="メイリオ" panose="020B0604030504040204" pitchFamily="50" charset="-128"/>
              </a:rPr>
              <a:t>営繕工事写真撮影要領</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に基づき、工事写真の撮影及び整理を行う。工事写真を</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紙媒体</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で提出する場合は、写真のサイズ及びアルバム作成方法等の詳細を監督職員と</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する</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完成写真は、</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特記仕様書また</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は監督職員との協議による</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2200"/>
              </a:lnSpc>
            </a:pPr>
            <a:endParaRPr lang="en-US" altLang="ja-JP"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lvl="0">
              <a:lnSpc>
                <a:spcPts val="2000"/>
              </a:lnSpc>
            </a:pPr>
            <a:endParaRPr lang="en-US" altLang="ja-JP" sz="5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000"/>
              </a:lnSpc>
            </a:pPr>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②営繕工事写真撮影要領</a:t>
            </a:r>
            <a:endPar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３．工事写真の撮影</a:t>
            </a:r>
            <a:endPar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（１）撮影対象</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撮影対象表のとおり。記載のないものは監督職員と協議のうえ決定する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（２）撮影箇所</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撮影の目的や工事内容に応じて監督職員と協議のうえ決定する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（３）撮影方法　</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原則として撮影部位等必要な項目を記載した黒板を写しこむ</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　５．工事写真の</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整理</a:t>
            </a:r>
            <a:endPar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ts val="22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工事種目又は分類ごとに整理し、必要に応じて説明図等を添付する</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2400" u="sng"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726427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グループ化 34"/>
          <p:cNvGrpSpPr/>
          <p:nvPr/>
        </p:nvGrpSpPr>
        <p:grpSpPr>
          <a:xfrm>
            <a:off x="0" y="25200"/>
            <a:ext cx="9144001" cy="6833685"/>
            <a:chOff x="0" y="25200"/>
            <a:chExt cx="9144001" cy="6833685"/>
          </a:xfrm>
        </p:grpSpPr>
        <p:sp>
          <p:nvSpPr>
            <p:cNvPr id="37" name="フリーフォーム 36"/>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1" name="フリーフォーム 40"/>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正方形/長方形 55"/>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正方形/長方形 56"/>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8" name="グループ化 57"/>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テキスト ボックス 58"/>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テキスト ボックス 59"/>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179512" y="660261"/>
              <a:ext cx="5570756"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工事写真規定</a:t>
              </a:r>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詳細）のおさらい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66" name="角丸四角形 65"/>
          <p:cNvSpPr/>
          <p:nvPr/>
        </p:nvSpPr>
        <p:spPr>
          <a:xfrm>
            <a:off x="78377" y="1209820"/>
            <a:ext cx="8977700" cy="3413705"/>
          </a:xfrm>
          <a:prstGeom prst="roundRect">
            <a:avLst>
              <a:gd name="adj" fmla="val 5106"/>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345583" y="1268760"/>
            <a:ext cx="8770282" cy="3046988"/>
          </a:xfrm>
          <a:prstGeom prst="rect">
            <a:avLst/>
          </a:prstGeom>
          <a:noFill/>
        </p:spPr>
        <p:txBody>
          <a:bodyPr wrap="square" rtlCol="0">
            <a:spAutoFit/>
          </a:bodyPr>
          <a:lstStyle/>
          <a:p>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提出媒体</a:t>
            </a:r>
            <a:endParaRPr lang="en-US" altLang="ja-JP"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施工</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：紙媒体（</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Ａ４版</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か</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電子媒体</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（原則１部）</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完成写真</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：紙媒体（Ａ４版</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か</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（特記なき場合は１部）</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写真サイズ</a:t>
            </a:r>
            <a:endParaRPr lang="en-US" altLang="ja-JP"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施工写真</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：営繕工事写真撮影要領</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完成写真</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：特記仕様書</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a:t>
            </a:r>
            <a:r>
              <a:rPr lang="ja-JP" altLang="en-US" sz="2400" b="1" u="sng"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頻度</a:t>
            </a:r>
            <a:endParaRPr lang="en-US" altLang="ja-JP" sz="2400"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　施工写真：営繕工事写真撮影要領</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2000" u="sng" dirty="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　完成写真：特記仕様書</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sz="28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正方形/長方形 25"/>
          <p:cNvSpPr/>
          <p:nvPr/>
        </p:nvSpPr>
        <p:spPr>
          <a:xfrm>
            <a:off x="4716016" y="4947783"/>
            <a:ext cx="4300968" cy="1823889"/>
          </a:xfrm>
          <a:prstGeom prst="rect">
            <a:avLst/>
          </a:prstGeom>
          <a:blipFill>
            <a:blip r:embed="rId5"/>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156118" y="4946213"/>
            <a:ext cx="4300968" cy="1825460"/>
          </a:xfrm>
          <a:prstGeom prst="rect">
            <a:avLst/>
          </a:prstGeom>
          <a:blipFill>
            <a:blip r:embed="rId6"/>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827584" y="4683442"/>
            <a:ext cx="2888343" cy="457200"/>
          </a:xfrm>
          <a:prstGeom prst="rect">
            <a:avLst/>
          </a:prstGeom>
          <a:blipFill>
            <a:blip r:embed="rId6"/>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cddrive"/>
          <p:cNvSpPr>
            <a:spLocks noEditPoints="1" noChangeArrowheads="1"/>
          </p:cNvSpPr>
          <p:nvPr/>
        </p:nvSpPr>
        <p:spPr bwMode="auto">
          <a:xfrm>
            <a:off x="7470501" y="5949280"/>
            <a:ext cx="1133947" cy="49623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99CC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pic>
        <p:nvPicPr>
          <p:cNvPr id="31" name="Picture 4" descr="MCj04099410000[1]"/>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7219" y="5562428"/>
            <a:ext cx="1173660" cy="113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テキスト ボックス 32"/>
          <p:cNvSpPr txBox="1"/>
          <p:nvPr/>
        </p:nvSpPr>
        <p:spPr>
          <a:xfrm>
            <a:off x="950987" y="4715380"/>
            <a:ext cx="2646878" cy="461665"/>
          </a:xfrm>
          <a:prstGeom prst="rect">
            <a:avLst/>
          </a:prstGeom>
          <a:noFill/>
        </p:spPr>
        <p:txBody>
          <a:bodyPr wrap="none" rtlCol="0">
            <a:spAutoFit/>
          </a:bodyPr>
          <a:lstStyle/>
          <a:p>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施工写真提出媒体</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テキスト ボックス 33"/>
          <p:cNvSpPr txBox="1"/>
          <p:nvPr/>
        </p:nvSpPr>
        <p:spPr>
          <a:xfrm>
            <a:off x="455222" y="5205993"/>
            <a:ext cx="1415772" cy="338554"/>
          </a:xfrm>
          <a:prstGeom prst="rect">
            <a:avLst/>
          </a:prstGeom>
          <a:noFill/>
        </p:spPr>
        <p:txBody>
          <a:bodyPr wrap="none" rtlCol="0">
            <a:spAutoFit/>
          </a:bodyPr>
          <a:lstStyle/>
          <a:p>
            <a:pPr algn="ct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Ａ</a:t>
            </a:r>
            <a:r>
              <a:rPr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４版紙媒体</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2080822" y="5821814"/>
            <a:ext cx="740908" cy="523220"/>
          </a:xfrm>
          <a:prstGeom prst="rect">
            <a:avLst/>
          </a:prstGeom>
          <a:noFill/>
        </p:spPr>
        <p:txBody>
          <a:bodyPr wrap="none" rtlCol="0">
            <a:spAutoFit/>
          </a:bodyPr>
          <a:lstStyle/>
          <a:p>
            <a:r>
              <a:rPr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OR</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テキスト ボックス 42"/>
          <p:cNvSpPr txBox="1"/>
          <p:nvPr/>
        </p:nvSpPr>
        <p:spPr>
          <a:xfrm>
            <a:off x="7252511" y="5148481"/>
            <a:ext cx="1620957" cy="584775"/>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（ＣＤ－Ｒ等）</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正方形/長方形 44"/>
          <p:cNvSpPr/>
          <p:nvPr/>
        </p:nvSpPr>
        <p:spPr>
          <a:xfrm>
            <a:off x="5421874" y="4683440"/>
            <a:ext cx="2894542" cy="457200"/>
          </a:xfrm>
          <a:prstGeom prst="rect">
            <a:avLst/>
          </a:prstGeom>
          <a:blipFill>
            <a:blip r:embed="rId5"/>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p:nvSpPr>
        <p:spPr>
          <a:xfrm>
            <a:off x="5565891" y="4716950"/>
            <a:ext cx="2646878" cy="461665"/>
          </a:xfrm>
          <a:prstGeom prst="rect">
            <a:avLst/>
          </a:prstGeom>
          <a:noFill/>
        </p:spPr>
        <p:txBody>
          <a:bodyPr wrap="none" rtlCol="0">
            <a:spAutoFit/>
          </a:bodyPr>
          <a:lstStyle/>
          <a:p>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完成写真提出媒体</a:t>
            </a:r>
            <a:endParaRPr kumimoji="1" lang="ja-JP" altLang="en-US" sz="2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a:off x="6594630" y="5858943"/>
            <a:ext cx="740908" cy="523220"/>
          </a:xfrm>
          <a:prstGeom prst="rect">
            <a:avLst/>
          </a:prstGeom>
          <a:noFill/>
        </p:spPr>
        <p:txBody>
          <a:bodyPr wrap="none" rtlCol="0">
            <a:spAutoFit/>
          </a:bodyPr>
          <a:lstStyle/>
          <a:p>
            <a:r>
              <a:rPr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rPr>
              <a:t>OR</a:t>
            </a:r>
            <a:endParaRPr kumimoji="1" lang="ja-JP" altLang="en-US" sz="28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2" name="Picture 4" descr="MCj04099410000[1]"/>
          <p:cNvPicPr>
            <a:picLocks noChangeAspect="1" noChangeArrowheads="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126532" y="5562429"/>
            <a:ext cx="1173660" cy="113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テキスト ボックス 52"/>
          <p:cNvSpPr txBox="1"/>
          <p:nvPr/>
        </p:nvSpPr>
        <p:spPr>
          <a:xfrm>
            <a:off x="5069859" y="5205993"/>
            <a:ext cx="1415772" cy="338554"/>
          </a:xfrm>
          <a:prstGeom prst="rect">
            <a:avLst/>
          </a:prstGeom>
          <a:noFill/>
        </p:spPr>
        <p:txBody>
          <a:bodyPr wrap="none" rtlCol="0">
            <a:spAutoFit/>
          </a:bodyPr>
          <a:lstStyle/>
          <a:p>
            <a:pPr algn="ct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Ａ</a:t>
            </a:r>
            <a:r>
              <a:rPr lang="ja-JP" altLang="en-US" sz="1600" b="1" dirty="0">
                <a:latin typeface="メイリオ" panose="020B0604030504040204" pitchFamily="50" charset="-128"/>
                <a:ea typeface="メイリオ" panose="020B0604030504040204" pitchFamily="50" charset="-128"/>
                <a:cs typeface="メイリオ" panose="020B0604030504040204" pitchFamily="50" charset="-128"/>
              </a:rPr>
              <a:t>４版紙媒体</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cddrive"/>
          <p:cNvSpPr>
            <a:spLocks noEditPoints="1" noChangeArrowheads="1"/>
          </p:cNvSpPr>
          <p:nvPr/>
        </p:nvSpPr>
        <p:spPr bwMode="auto">
          <a:xfrm>
            <a:off x="2917782" y="5957991"/>
            <a:ext cx="1133947" cy="49623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99CC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0" name="テキスト ボックス 39"/>
          <p:cNvSpPr txBox="1"/>
          <p:nvPr/>
        </p:nvSpPr>
        <p:spPr>
          <a:xfrm>
            <a:off x="2699792" y="5157192"/>
            <a:ext cx="1620957" cy="584775"/>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（ＣＤ－Ｒ等）</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738202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グループ化 34"/>
          <p:cNvGrpSpPr/>
          <p:nvPr/>
        </p:nvGrpSpPr>
        <p:grpSpPr>
          <a:xfrm>
            <a:off x="0" y="25200"/>
            <a:ext cx="9144001" cy="6833685"/>
            <a:chOff x="0" y="25200"/>
            <a:chExt cx="9144001" cy="6833685"/>
          </a:xfrm>
        </p:grpSpPr>
        <p:sp>
          <p:nvSpPr>
            <p:cNvPr id="37" name="フリーフォーム 36"/>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1" name="フリーフォーム 40"/>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正方形/長方形 55"/>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正方形/長方形 56"/>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8" name="グループ化 57"/>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テキスト ボックス 58"/>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テキスト ボックス 59"/>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179512" y="660261"/>
              <a:ext cx="2339102" cy="523220"/>
            </a:xfrm>
            <a:prstGeom prst="rect">
              <a:avLst/>
            </a:prstGeom>
            <a:noFill/>
          </p:spPr>
          <p:txBody>
            <a:bodyPr wrap="none" rtlCol="0">
              <a:spAutoFit/>
            </a:bodyPr>
            <a:lstStyle/>
            <a:p>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データの取扱</a:t>
              </a:r>
            </a:p>
          </p:txBody>
        </p:sp>
      </p:grpSp>
      <p:sp>
        <p:nvSpPr>
          <p:cNvPr id="66" name="角丸四角形 65"/>
          <p:cNvSpPr/>
          <p:nvPr/>
        </p:nvSpPr>
        <p:spPr>
          <a:xfrm>
            <a:off x="78377" y="1209821"/>
            <a:ext cx="8977700" cy="2883320"/>
          </a:xfrm>
          <a:prstGeom prst="roundRect">
            <a:avLst>
              <a:gd name="adj" fmla="val 5106"/>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テキスト ボックス 41"/>
          <p:cNvSpPr txBox="1"/>
          <p:nvPr/>
        </p:nvSpPr>
        <p:spPr>
          <a:xfrm>
            <a:off x="358646" y="1216791"/>
            <a:ext cx="9037890" cy="2893100"/>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写真データの取扱</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は、電子媒体に以下のフォルダやファイルを</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格納します。なお、フォルダの作成頻度等については、契約後</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協議により決定します。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写真管理ファイル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（Ｅｘｃｅｌデータなど）</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写真フォルダ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（その中に</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参考図</a:t>
            </a:r>
            <a:r>
              <a:rPr lang="en-US" altLang="ja-JP" sz="2200" b="1" baseline="30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フォルダ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（その中に</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参考図</a:t>
            </a:r>
            <a:r>
              <a:rPr lang="en-US" altLang="ja-JP" sz="2200" b="1" baseline="30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参考図は位置図、平面図、凡例図、構造図等</a:t>
            </a: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です</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撮影箇</a:t>
            </a:r>
            <a:endParaRPr lang="en-US" altLang="ja-JP" sz="2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所が分かりにくい場合</a:t>
            </a:r>
            <a:r>
              <a:rPr lang="ja-JP" altLang="en-US" sz="22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のみ</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添付</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44" name="グループ化 43"/>
          <p:cNvGrpSpPr/>
          <p:nvPr/>
        </p:nvGrpSpPr>
        <p:grpSpPr>
          <a:xfrm>
            <a:off x="183487" y="4226159"/>
            <a:ext cx="8784976" cy="2570244"/>
            <a:chOff x="179512" y="4077073"/>
            <a:chExt cx="8784976" cy="2570244"/>
          </a:xfrm>
        </p:grpSpPr>
        <p:cxnSp>
          <p:nvCxnSpPr>
            <p:cNvPr id="47" name="直線コネクタ 46"/>
            <p:cNvCxnSpPr/>
            <p:nvPr/>
          </p:nvCxnSpPr>
          <p:spPr>
            <a:xfrm>
              <a:off x="1115616" y="4272285"/>
              <a:ext cx="14179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a:off x="2764635" y="4272285"/>
              <a:ext cx="14179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3543822" y="4850729"/>
              <a:ext cx="2252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3543822" y="5928885"/>
              <a:ext cx="2252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V="1">
              <a:off x="3536226" y="4272285"/>
              <a:ext cx="0" cy="167699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a:off x="5148064" y="5383222"/>
              <a:ext cx="71371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p:nvCxnSpPr>
          <p:spPr>
            <a:xfrm flipV="1">
              <a:off x="5148064" y="4850729"/>
              <a:ext cx="0" cy="5324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a:off x="5177845" y="6474787"/>
              <a:ext cx="71371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V="1">
              <a:off x="5177845" y="5942294"/>
              <a:ext cx="0" cy="5324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179512" y="4517379"/>
              <a:ext cx="1441420" cy="523220"/>
            </a:xfrm>
            <a:prstGeom prst="rect">
              <a:avLst/>
            </a:prstGeom>
            <a:noFill/>
          </p:spPr>
          <p:txBody>
            <a:bodyPr wrap="none" rtlCol="0">
              <a:spAutoFit/>
            </a:bodyPr>
            <a:lstStyle/>
            <a:p>
              <a:pPr algn="ct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（ＣＤ－Ｒ等）</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3" name="Document"/>
            <p:cNvSpPr>
              <a:spLocks noEditPoints="1" noChangeArrowheads="1"/>
            </p:cNvSpPr>
            <p:nvPr/>
          </p:nvSpPr>
          <p:spPr bwMode="auto">
            <a:xfrm flipH="1" flipV="1">
              <a:off x="3923929" y="4167966"/>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4" name="File"/>
            <p:cNvSpPr>
              <a:spLocks noEditPoints="1" noChangeArrowheads="1"/>
            </p:cNvSpPr>
            <p:nvPr/>
          </p:nvSpPr>
          <p:spPr bwMode="auto">
            <a:xfrm>
              <a:off x="3819433" y="4653136"/>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0000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5" name="File"/>
            <p:cNvSpPr>
              <a:spLocks noEditPoints="1" noChangeArrowheads="1"/>
            </p:cNvSpPr>
            <p:nvPr/>
          </p:nvSpPr>
          <p:spPr bwMode="auto">
            <a:xfrm>
              <a:off x="2251048" y="4077073"/>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0000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6" name="File"/>
            <p:cNvSpPr>
              <a:spLocks noEditPoints="1" noChangeArrowheads="1"/>
            </p:cNvSpPr>
            <p:nvPr/>
          </p:nvSpPr>
          <p:spPr bwMode="auto">
            <a:xfrm>
              <a:off x="3819433" y="5733673"/>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0000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7" name="Document"/>
            <p:cNvSpPr>
              <a:spLocks noEditPoints="1" noChangeArrowheads="1"/>
            </p:cNvSpPr>
            <p:nvPr/>
          </p:nvSpPr>
          <p:spPr bwMode="auto">
            <a:xfrm flipH="1" flipV="1">
              <a:off x="5508107" y="5260657"/>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8" name="Document"/>
            <p:cNvSpPr>
              <a:spLocks noEditPoints="1" noChangeArrowheads="1"/>
            </p:cNvSpPr>
            <p:nvPr/>
          </p:nvSpPr>
          <p:spPr bwMode="auto">
            <a:xfrm flipH="1" flipV="1">
              <a:off x="5508105" y="4728164"/>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9" name="Document"/>
            <p:cNvSpPr>
              <a:spLocks noEditPoints="1" noChangeArrowheads="1"/>
            </p:cNvSpPr>
            <p:nvPr/>
          </p:nvSpPr>
          <p:spPr bwMode="auto">
            <a:xfrm flipH="1" flipV="1">
              <a:off x="5508106" y="5806320"/>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80" name="Document"/>
            <p:cNvSpPr>
              <a:spLocks noEditPoints="1" noChangeArrowheads="1"/>
            </p:cNvSpPr>
            <p:nvPr/>
          </p:nvSpPr>
          <p:spPr bwMode="auto">
            <a:xfrm flipH="1" flipV="1">
              <a:off x="5508104" y="6352222"/>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99CCFF"/>
            </a:solidFill>
            <a:ln w="9525">
              <a:solidFill>
                <a:srgbClr val="0033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81" name="テキスト ボックス 80"/>
            <p:cNvSpPr txBox="1"/>
            <p:nvPr/>
          </p:nvSpPr>
          <p:spPr>
            <a:xfrm>
              <a:off x="1808967" y="4489956"/>
              <a:ext cx="1800493" cy="523220"/>
            </a:xfrm>
            <a:prstGeom prst="rect">
              <a:avLst/>
            </a:prstGeom>
            <a:noFill/>
          </p:spPr>
          <p:txBody>
            <a:bodyPr wrap="none" rtlCol="0">
              <a:spAutoFit/>
            </a:bodyPr>
            <a:lstStyle/>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ＰＨＯＴＯ</a:t>
              </a:r>
              <a:endPar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（データフォルダ）</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テキスト ボックス 81"/>
            <p:cNvSpPr txBox="1"/>
            <p:nvPr/>
          </p:nvSpPr>
          <p:spPr>
            <a:xfrm>
              <a:off x="4601292" y="4174769"/>
              <a:ext cx="3416320" cy="307777"/>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写真管理ファイル等（Ｅｘｃｅｌなど）</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3" name="テキスト ボックス 82"/>
            <p:cNvSpPr txBox="1"/>
            <p:nvPr/>
          </p:nvSpPr>
          <p:spPr>
            <a:xfrm>
              <a:off x="3473609" y="5043560"/>
              <a:ext cx="1620957" cy="523220"/>
            </a:xfrm>
            <a:prstGeom prst="rect">
              <a:avLst/>
            </a:prstGeom>
            <a:noFill/>
          </p:spPr>
          <p:txBody>
            <a:bodyPr wrap="none" rtlCol="0">
              <a:spAutoFit/>
            </a:bodyPr>
            <a:lstStyle/>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ＰＩＣ</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写真フォルダ</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4" name="テキスト ボックス 83"/>
            <p:cNvSpPr txBox="1"/>
            <p:nvPr/>
          </p:nvSpPr>
          <p:spPr>
            <a:xfrm>
              <a:off x="3377352" y="6124097"/>
              <a:ext cx="1800493" cy="523220"/>
            </a:xfrm>
            <a:prstGeom prst="rect">
              <a:avLst/>
            </a:prstGeom>
            <a:noFill/>
          </p:spPr>
          <p:txBody>
            <a:bodyPr wrap="none" rtlCol="0">
              <a:spAutoFit/>
            </a:bodyPr>
            <a:lstStyle/>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ＤＲＡ</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参考図</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フォルダ</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5" name="テキスト ボックス 84"/>
            <p:cNvSpPr txBox="1"/>
            <p:nvPr/>
          </p:nvSpPr>
          <p:spPr>
            <a:xfrm>
              <a:off x="5661719" y="4973294"/>
              <a:ext cx="400110" cy="271869"/>
            </a:xfrm>
            <a:prstGeom prst="rect">
              <a:avLst/>
            </a:prstGeom>
            <a:noFill/>
          </p:spPr>
          <p:txBody>
            <a:bodyPr vert="eaVert" wrap="none" rtlCol="0">
              <a:spAutoFit/>
            </a:bodyPr>
            <a:lstStyle/>
            <a:p>
              <a:r>
                <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6" name="テキスト ボックス 85"/>
            <p:cNvSpPr txBox="1"/>
            <p:nvPr/>
          </p:nvSpPr>
          <p:spPr>
            <a:xfrm>
              <a:off x="5661722" y="6054307"/>
              <a:ext cx="400110" cy="271869"/>
            </a:xfrm>
            <a:prstGeom prst="rect">
              <a:avLst/>
            </a:prstGeom>
            <a:noFill/>
          </p:spPr>
          <p:txBody>
            <a:bodyPr vert="eaVert" wrap="none" rtlCol="0">
              <a:spAutoFit/>
            </a:bodyPr>
            <a:lstStyle/>
            <a:p>
              <a:r>
                <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7" name="テキスト ボックス 86"/>
            <p:cNvSpPr txBox="1"/>
            <p:nvPr/>
          </p:nvSpPr>
          <p:spPr>
            <a:xfrm>
              <a:off x="7606424" y="4847618"/>
              <a:ext cx="1274708" cy="523220"/>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写真ファイル</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sz="1400" b="1" dirty="0" err="1" smtClean="0">
                  <a:latin typeface="メイリオ" panose="020B0604030504040204" pitchFamily="50" charset="-128"/>
                  <a:ea typeface="メイリオ" panose="020B0604030504040204" pitchFamily="50" charset="-128"/>
                  <a:cs typeface="メイリオ" panose="020B0604030504040204" pitchFamily="50" charset="-128"/>
                </a:rPr>
                <a:t>nnnnnnn</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8" name="テキスト ボックス 87"/>
            <p:cNvSpPr txBox="1"/>
            <p:nvPr/>
          </p:nvSpPr>
          <p:spPr>
            <a:xfrm>
              <a:off x="7523068" y="6018399"/>
              <a:ext cx="1441420" cy="523220"/>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参考図ファイル</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1400" b="1" dirty="0" err="1" smtClean="0">
                  <a:latin typeface="メイリオ" panose="020B0604030504040204" pitchFamily="50" charset="-128"/>
                  <a:ea typeface="メイリオ" panose="020B0604030504040204" pitchFamily="50" charset="-128"/>
                  <a:cs typeface="メイリオ" panose="020B0604030504040204" pitchFamily="50" charset="-128"/>
                </a:rPr>
                <a:t>eeeeeee</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9" name="テキスト ボックス 88"/>
            <p:cNvSpPr txBox="1"/>
            <p:nvPr/>
          </p:nvSpPr>
          <p:spPr>
            <a:xfrm>
              <a:off x="6228184" y="4759260"/>
              <a:ext cx="1132041" cy="253916"/>
            </a:xfrm>
            <a:prstGeom prst="rect">
              <a:avLst/>
            </a:prstGeom>
            <a:noFill/>
          </p:spPr>
          <p:txBody>
            <a:bodyPr wrap="none" rtlCol="0">
              <a:spAutoFit/>
            </a:bodyPr>
            <a:lstStyle/>
            <a:p>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P0000001.JPG</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0" name="テキスト ボックス 89"/>
            <p:cNvSpPr txBox="1"/>
            <p:nvPr/>
          </p:nvSpPr>
          <p:spPr>
            <a:xfrm>
              <a:off x="6228184" y="5263316"/>
              <a:ext cx="1132041" cy="253916"/>
            </a:xfrm>
            <a:prstGeom prst="rect">
              <a:avLst/>
            </a:prstGeom>
            <a:noFill/>
          </p:spPr>
          <p:txBody>
            <a:bodyPr wrap="none" rtlCol="0">
              <a:spAutoFit/>
            </a:bodyPr>
            <a:lstStyle/>
            <a:p>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Pnnnnnnn.JPG</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1" name="テキスト ボックス 90"/>
            <p:cNvSpPr txBox="1"/>
            <p:nvPr/>
          </p:nvSpPr>
          <p:spPr>
            <a:xfrm>
              <a:off x="6228184" y="5824476"/>
              <a:ext cx="1184940" cy="253916"/>
            </a:xfrm>
            <a:prstGeom prst="rect">
              <a:avLst/>
            </a:prstGeom>
            <a:noFill/>
          </p:spPr>
          <p:txBody>
            <a:bodyPr wrap="none" rtlCol="0">
              <a:spAutoFit/>
            </a:bodyPr>
            <a:lstStyle/>
            <a:p>
              <a:r>
                <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D</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0000001.XXX</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2" name="テキスト ボックス 91"/>
            <p:cNvSpPr txBox="1"/>
            <p:nvPr/>
          </p:nvSpPr>
          <p:spPr>
            <a:xfrm>
              <a:off x="6215448" y="6352222"/>
              <a:ext cx="1140056" cy="253916"/>
            </a:xfrm>
            <a:prstGeom prst="rect">
              <a:avLst/>
            </a:prstGeom>
            <a:noFill/>
          </p:spPr>
          <p:txBody>
            <a:bodyPr wrap="none" rtlCol="0">
              <a:spAutoFit/>
            </a:bodyPr>
            <a:lstStyle/>
            <a:p>
              <a:r>
                <a:rPr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Deeeeeee</a:t>
              </a:r>
              <a:r>
                <a:rPr kumimoji="1"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.XXX</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3" name="右中かっこ 92"/>
            <p:cNvSpPr/>
            <p:nvPr/>
          </p:nvSpPr>
          <p:spPr>
            <a:xfrm>
              <a:off x="7417480" y="4778989"/>
              <a:ext cx="106848" cy="726798"/>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4" name="右中かっこ 93"/>
            <p:cNvSpPr/>
            <p:nvPr/>
          </p:nvSpPr>
          <p:spPr>
            <a:xfrm>
              <a:off x="7408201" y="5870554"/>
              <a:ext cx="106848" cy="726798"/>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95" name="グループ化 94"/>
          <p:cNvGrpSpPr/>
          <p:nvPr/>
        </p:nvGrpSpPr>
        <p:grpSpPr>
          <a:xfrm>
            <a:off x="759551" y="5068211"/>
            <a:ext cx="2144286" cy="1678374"/>
            <a:chOff x="278073" y="2852936"/>
            <a:chExt cx="1341599" cy="1184409"/>
          </a:xfrm>
        </p:grpSpPr>
        <p:pic>
          <p:nvPicPr>
            <p:cNvPr id="96" name="図 95"/>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78073" y="2852936"/>
              <a:ext cx="1341599" cy="1184409"/>
            </a:xfrm>
            <a:prstGeom prst="rect">
              <a:avLst/>
            </a:prstGeom>
          </p:spPr>
        </p:pic>
        <p:sp>
          <p:nvSpPr>
            <p:cNvPr id="97" name="テキスト ボックス 96"/>
            <p:cNvSpPr txBox="1"/>
            <p:nvPr/>
          </p:nvSpPr>
          <p:spPr>
            <a:xfrm rot="20346388">
              <a:off x="749693" y="3060388"/>
              <a:ext cx="667155" cy="557121"/>
            </a:xfrm>
            <a:prstGeom prst="rect">
              <a:avLst/>
            </a:prstGeom>
            <a:noFill/>
          </p:spPr>
          <p:txBody>
            <a:bodyPr wrap="none" rtlCol="0">
              <a:spAutoFit/>
            </a:bodyPr>
            <a:lstStyle/>
            <a:p>
              <a:r>
                <a:rPr kumimoji="1" lang="ja-JP" altLang="en-US" sz="2000" dirty="0" smtClean="0">
                  <a:latin typeface="HGP創英角ﾎﾟｯﾌﾟ体" pitchFamily="50" charset="-128"/>
                  <a:ea typeface="HGP創英角ﾎﾟｯﾌﾟ体" pitchFamily="50" charset="-128"/>
                </a:rPr>
                <a:t>フォルダ</a:t>
              </a:r>
              <a:endParaRPr kumimoji="1" lang="en-US" altLang="ja-JP" sz="2000" dirty="0" smtClean="0">
                <a:latin typeface="HGP創英角ﾎﾟｯﾌﾟ体" pitchFamily="50" charset="-128"/>
                <a:ea typeface="HGP創英角ﾎﾟｯﾌﾟ体" pitchFamily="50" charset="-128"/>
              </a:endParaRPr>
            </a:p>
            <a:p>
              <a:r>
                <a:rPr lang="ja-JP" altLang="en-US" sz="2000" dirty="0" smtClean="0">
                  <a:latin typeface="HGP創英角ﾎﾟｯﾌﾟ体" pitchFamily="50" charset="-128"/>
                  <a:ea typeface="HGP創英角ﾎﾟｯﾌﾟ体" pitchFamily="50" charset="-128"/>
                </a:rPr>
                <a:t>構成図</a:t>
              </a:r>
              <a:endParaRPr kumimoji="1" lang="ja-JP" altLang="en-US" sz="2000" dirty="0">
                <a:latin typeface="HGP創英角ﾎﾟｯﾌﾟ体" pitchFamily="50" charset="-128"/>
                <a:ea typeface="HGP創英角ﾎﾟｯﾌﾟ体" pitchFamily="50" charset="-128"/>
              </a:endParaRPr>
            </a:p>
          </p:txBody>
        </p:sp>
      </p:grpSp>
      <p:sp>
        <p:nvSpPr>
          <p:cNvPr id="98" name="cddrive"/>
          <p:cNvSpPr>
            <a:spLocks noEditPoints="1" noChangeArrowheads="1"/>
          </p:cNvSpPr>
          <p:nvPr/>
        </p:nvSpPr>
        <p:spPr bwMode="auto">
          <a:xfrm>
            <a:off x="310149" y="4181128"/>
            <a:ext cx="1133947" cy="49623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99CCFF"/>
          </a:solidFill>
          <a:ln w="9525">
            <a:solidFill>
              <a:schemeClr val="tx1"/>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2543227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グループ化 39"/>
          <p:cNvGrpSpPr/>
          <p:nvPr/>
        </p:nvGrpSpPr>
        <p:grpSpPr>
          <a:xfrm>
            <a:off x="0" y="25200"/>
            <a:ext cx="9144001" cy="6833685"/>
            <a:chOff x="0" y="25200"/>
            <a:chExt cx="9144001" cy="6833685"/>
          </a:xfrm>
        </p:grpSpPr>
        <p:sp>
          <p:nvSpPr>
            <p:cNvPr id="52" name="フリーフォーム 51"/>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5" name="フリーフォーム 5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6" name="フリーフォーム 55"/>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66FF"/>
            </a:solid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57" name="正方形/長方形 56"/>
            <p:cNvSpPr/>
            <p:nvPr/>
          </p:nvSpPr>
          <p:spPr>
            <a:xfrm>
              <a:off x="1" y="548680"/>
              <a:ext cx="9144000" cy="6310205"/>
            </a:xfrm>
            <a:prstGeom prst="rect">
              <a:avLst/>
            </a:prstGeom>
            <a:blipFill>
              <a:blip r:embed="rId3"/>
              <a:tile tx="0" ty="0" sx="100000" sy="100000" flip="none" algn="tl"/>
            </a:blipFill>
            <a:ln w="635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8" name="正方形/長方形 57"/>
            <p:cNvSpPr/>
            <p:nvPr/>
          </p:nvSpPr>
          <p:spPr>
            <a:xfrm>
              <a:off x="14069" y="548680"/>
              <a:ext cx="9101796" cy="620687"/>
            </a:xfrm>
            <a:prstGeom prst="rect">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9" name="グループ化 58"/>
            <p:cNvGrpSpPr/>
            <p:nvPr/>
          </p:nvGrpSpPr>
          <p:grpSpPr>
            <a:xfrm>
              <a:off x="7308304" y="610875"/>
              <a:ext cx="1584959" cy="491534"/>
              <a:chOff x="7308304" y="610875"/>
              <a:chExt cx="1584959" cy="491534"/>
            </a:xfrm>
          </p:grpSpPr>
          <p:sp>
            <p:nvSpPr>
              <p:cNvPr id="63" name="角丸四角形 62"/>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正方形/長方形 6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0" name="テキスト ボックス 59"/>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p:cNvSpPr txBox="1"/>
            <p:nvPr/>
          </p:nvSpPr>
          <p:spPr>
            <a:xfrm>
              <a:off x="3357286" y="140486"/>
              <a:ext cx="2415361" cy="338554"/>
            </a:xfrm>
            <a:prstGeom prst="rect">
              <a:avLst/>
            </a:prstGeom>
            <a:noFill/>
          </p:spPr>
          <p:txBody>
            <a:bodyPr wrap="square" rtlCol="0">
              <a:spAutoFit/>
            </a:bodyPr>
            <a:lstStyle/>
            <a:p>
              <a:pPr algn="ctr"/>
              <a:r>
                <a:rPr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省略可能の</a:t>
              </a: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41" name="図 40"/>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rot="16200000">
            <a:off x="5684585" y="2838238"/>
            <a:ext cx="2562701" cy="3094074"/>
          </a:xfrm>
          <a:prstGeom prst="rect">
            <a:avLst/>
          </a:prstGeom>
        </p:spPr>
      </p:pic>
      <p:sp>
        <p:nvSpPr>
          <p:cNvPr id="67" name="角丸四角形 66"/>
          <p:cNvSpPr/>
          <p:nvPr/>
        </p:nvSpPr>
        <p:spPr>
          <a:xfrm>
            <a:off x="78377" y="1209820"/>
            <a:ext cx="8977700" cy="1417266"/>
          </a:xfrm>
          <a:prstGeom prst="roundRect">
            <a:avLst>
              <a:gd name="adj" fmla="val 9015"/>
            </a:avLst>
          </a:prstGeom>
          <a:solidFill>
            <a:srgbClr val="CCE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8" name="テキスト ボックス 67"/>
          <p:cNvSpPr txBox="1"/>
          <p:nvPr/>
        </p:nvSpPr>
        <p:spPr>
          <a:xfrm>
            <a:off x="179512" y="660261"/>
            <a:ext cx="5570756"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略図等の添付（条件付きで不要）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179512" y="1257036"/>
            <a:ext cx="8956298" cy="1477328"/>
          </a:xfrm>
          <a:prstGeom prst="rect">
            <a:avLst/>
          </a:prstGeom>
          <a:noFill/>
        </p:spPr>
        <p:txBody>
          <a:bodyPr wrap="none" rtlCol="0">
            <a:spAutoFit/>
          </a:bodyPr>
          <a:lstStyle/>
          <a:p>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営繕工事写真撮影</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要領</a:t>
            </a:r>
            <a:endParaRPr lang="ja-JP"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b="1"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撮影箇所がわかりにくい場合</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には、撮影位置図、平面図、構造図等の説明図等</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を</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添付する</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つまり、</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付記した内容説明</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または</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写真内の小黒板</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等により</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ja-JP" altLang="ja-JP"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撮影</a:t>
            </a:r>
            <a:r>
              <a:rPr lang="ja-JP" altLang="ja-JP" b="1" u="sng" dirty="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箇所がわかる</a:t>
            </a:r>
            <a:r>
              <a:rPr lang="ja-JP" altLang="ja-JP" b="1" u="sng" dirty="0" smtClean="0">
                <a:solidFill>
                  <a:srgbClr val="0066FF"/>
                </a:solidFill>
                <a:latin typeface="メイリオ" panose="020B0604030504040204" pitchFamily="50" charset="-128"/>
                <a:ea typeface="メイリオ" panose="020B0604030504040204" pitchFamily="50" charset="-128"/>
                <a:cs typeface="メイリオ" panose="020B0604030504040204" pitchFamily="50" charset="-128"/>
              </a:rPr>
              <a:t>場合</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基本的</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に</a:t>
            </a:r>
            <a:r>
              <a:rPr lang="ja-JP" altLang="ja-JP"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略図</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の添付</a:t>
            </a:r>
            <a:r>
              <a:rPr lang="ja-JP" altLang="en-US"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不要</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とします</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78377" y="2708920"/>
            <a:ext cx="2031325" cy="461665"/>
          </a:xfrm>
          <a:prstGeom prst="rect">
            <a:avLst/>
          </a:prstGeom>
          <a:noFill/>
        </p:spPr>
        <p:txBody>
          <a:bodyPr wrap="none" rtlCol="0">
            <a:spAutoFit/>
          </a:bodyPr>
          <a:lstStyle/>
          <a:p>
            <a:r>
              <a:rPr kumimoji="1"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建築工事の例</a:t>
            </a:r>
            <a:endParaRPr kumimoji="1" lang="ja-JP" altLang="en-US" sz="2400" b="1" u="sng"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8" name="グループ化 7"/>
          <p:cNvGrpSpPr/>
          <p:nvPr/>
        </p:nvGrpSpPr>
        <p:grpSpPr>
          <a:xfrm>
            <a:off x="5580113" y="3189748"/>
            <a:ext cx="2834540" cy="2543508"/>
            <a:chOff x="6654469" y="2890070"/>
            <a:chExt cx="2147284" cy="1907082"/>
          </a:xfrm>
        </p:grpSpPr>
        <p:cxnSp>
          <p:nvCxnSpPr>
            <p:cNvPr id="43" name="直線コネクタ 42"/>
            <p:cNvCxnSpPr/>
            <p:nvPr/>
          </p:nvCxnSpPr>
          <p:spPr>
            <a:xfrm flipH="1">
              <a:off x="6654470" y="289007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6654469" y="289007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5" name="テキスト ボックス 44"/>
          <p:cNvSpPr txBox="1"/>
          <p:nvPr/>
        </p:nvSpPr>
        <p:spPr>
          <a:xfrm>
            <a:off x="4848528" y="3926323"/>
            <a:ext cx="1723549" cy="461665"/>
          </a:xfrm>
          <a:prstGeom prst="rect">
            <a:avLst/>
          </a:prstGeom>
          <a:noFill/>
        </p:spPr>
        <p:txBody>
          <a:bodyPr wrap="none" rtlCol="0">
            <a:spAutoFit/>
          </a:bodyPr>
          <a:lstStyle/>
          <a:p>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添付不要！</a:t>
            </a:r>
            <a:endParaRPr kumimoji="1"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四角形吹き出し 46"/>
          <p:cNvSpPr/>
          <p:nvPr/>
        </p:nvSpPr>
        <p:spPr>
          <a:xfrm>
            <a:off x="4092344" y="5949280"/>
            <a:ext cx="1657924" cy="792088"/>
          </a:xfrm>
          <a:prstGeom prst="wedgeRectCallout">
            <a:avLst>
              <a:gd name="adj1" fmla="val 58266"/>
              <a:gd name="adj2" fmla="val -25757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p:nvGrpSpPr>
        <p:grpSpPr>
          <a:xfrm>
            <a:off x="755576" y="3119099"/>
            <a:ext cx="3315934" cy="2614504"/>
            <a:chOff x="619593" y="3001533"/>
            <a:chExt cx="2301001" cy="1678101"/>
          </a:xfrm>
        </p:grpSpPr>
        <p:pic>
          <p:nvPicPr>
            <p:cNvPr id="4" name="図 3"/>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rot="16200000">
              <a:off x="931043" y="2690083"/>
              <a:ext cx="1678101" cy="2301001"/>
            </a:xfrm>
            <a:prstGeom prst="rect">
              <a:avLst/>
            </a:prstGeom>
          </p:spPr>
        </p:pic>
        <p:sp>
          <p:nvSpPr>
            <p:cNvPr id="5" name="正方形/長方形 4"/>
            <p:cNvSpPr/>
            <p:nvPr/>
          </p:nvSpPr>
          <p:spPr>
            <a:xfrm>
              <a:off x="813197" y="4137179"/>
              <a:ext cx="583406" cy="50492"/>
            </a:xfrm>
            <a:prstGeom prst="rect">
              <a:avLst/>
            </a:prstGeom>
            <a:solidFill>
              <a:srgbClr val="0066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1041796" y="4590246"/>
              <a:ext cx="354807" cy="47625"/>
            </a:xfrm>
            <a:prstGeom prst="rect">
              <a:avLst/>
            </a:prstGeom>
            <a:solidFill>
              <a:srgbClr val="0066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9" name="円/楕円 48"/>
          <p:cNvSpPr/>
          <p:nvPr/>
        </p:nvSpPr>
        <p:spPr>
          <a:xfrm>
            <a:off x="435549" y="4654987"/>
            <a:ext cx="1662192" cy="1275166"/>
          </a:xfrm>
          <a:prstGeom prst="ellipse">
            <a:avLst/>
          </a:prstGeom>
          <a:noFill/>
          <a:ln w="508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p:nvSpPr>
        <p:spPr>
          <a:xfrm>
            <a:off x="1792522" y="3885841"/>
            <a:ext cx="1737687" cy="1439002"/>
          </a:xfrm>
          <a:prstGeom prst="ellipse">
            <a:avLst/>
          </a:prstGeom>
          <a:noFill/>
          <a:ln w="508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四角形吹き出し 50"/>
          <p:cNvSpPr/>
          <p:nvPr/>
        </p:nvSpPr>
        <p:spPr>
          <a:xfrm>
            <a:off x="2373694" y="5845785"/>
            <a:ext cx="5051805" cy="946901"/>
          </a:xfrm>
          <a:prstGeom prst="wedgeRectCallout">
            <a:avLst>
              <a:gd name="adj1" fmla="val -55242"/>
              <a:gd name="adj2" fmla="val -100723"/>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p:cNvSpPr txBox="1"/>
          <p:nvPr/>
        </p:nvSpPr>
        <p:spPr>
          <a:xfrm>
            <a:off x="2483768" y="5949280"/>
            <a:ext cx="4968552" cy="830997"/>
          </a:xfrm>
          <a:prstGeom prst="rect">
            <a:avLst/>
          </a:prstGeom>
          <a:noFill/>
        </p:spPr>
        <p:txBody>
          <a:bodyPr wrap="square" rtlCol="0">
            <a:spAutoFit/>
          </a:bodyPr>
          <a:lstStyle/>
          <a:p>
            <a:r>
              <a:rPr kumimoji="1"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・実測寸法が</a:t>
            </a:r>
            <a:r>
              <a:rPr kumimoji="1" lang="ja-JP" altLang="en-US"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十分に確認可能</a:t>
            </a:r>
            <a:endParaRPr kumimoji="1" lang="en-US" altLang="ja-JP"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・小黒板の</a:t>
            </a:r>
            <a:r>
              <a:rPr lang="ja-JP" altLang="en-US" sz="2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文字判別が十分に可能</a:t>
            </a:r>
            <a:endParaRPr kumimoji="1" lang="ja-JP" altLang="en-US" sz="2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264479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13502</TotalTime>
  <Words>2401</Words>
  <Application>Microsoft Office PowerPoint</Application>
  <PresentationFormat>画面に合わせる (4:3)</PresentationFormat>
  <Paragraphs>278</Paragraphs>
  <Slides>21</Slides>
  <Notes>21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21</vt:i4>
      </vt:variant>
    </vt:vector>
  </HeadingPairs>
  <TitlesOfParts>
    <vt:vector size="27" baseType="lpstr">
      <vt:lpstr>HGP創英角ﾎﾟｯﾌﾟ体</vt:lpstr>
      <vt:lpstr>ＭＳ Ｐゴシック</vt:lpstr>
      <vt:lpstr>メイリオ</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仙台市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仙台市</dc:creator>
  <cp:lastModifiedBy>仙台市</cp:lastModifiedBy>
  <cp:revision>1045</cp:revision>
  <cp:lastPrinted>2023-03-22T00:48:08Z</cp:lastPrinted>
  <dcterms:created xsi:type="dcterms:W3CDTF">2015-05-27T04:57:00Z</dcterms:created>
  <dcterms:modified xsi:type="dcterms:W3CDTF">2024-10-09T13:09:27Z</dcterms:modified>
</cp:coreProperties>
</file>