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47" r:id="rId2"/>
    <p:sldId id="399" r:id="rId3"/>
    <p:sldId id="400" r:id="rId4"/>
    <p:sldId id="402" r:id="rId5"/>
    <p:sldId id="401" r:id="rId6"/>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FFFF99"/>
    <a:srgbClr val="FFC000"/>
    <a:srgbClr val="FF99FF"/>
    <a:srgbClr val="FF99CC"/>
    <a:srgbClr val="33CC33"/>
    <a:srgbClr val="FFFFFF"/>
    <a:srgbClr val="FFFF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47" autoAdjust="0"/>
    <p:restoredTop sz="80871" autoAdjust="0"/>
  </p:normalViewPr>
  <p:slideViewPr>
    <p:cSldViewPr>
      <p:cViewPr varScale="1">
        <p:scale>
          <a:sx n="43" d="100"/>
          <a:sy n="43" d="100"/>
        </p:scale>
        <p:origin x="678" y="4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560CA5F4-D5FE-4C36-B3CE-F6277A52D778}" type="datetimeFigureOut">
              <a:rPr kumimoji="1" lang="ja-JP" altLang="en-US" smtClean="0"/>
              <a:t>2020/5/14</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E447F6FA-3CA4-41CE-A1F7-E17706D72212}" type="slidenum">
              <a:rPr kumimoji="1" lang="ja-JP" altLang="en-US" smtClean="0"/>
              <a:t>‹#›</a:t>
            </a:fld>
            <a:endParaRPr kumimoji="1" lang="ja-JP" altLang="en-US"/>
          </a:p>
        </p:txBody>
      </p:sp>
    </p:spTree>
    <p:extLst>
      <p:ext uri="{BB962C8B-B14F-4D97-AF65-F5344CB8AC3E}">
        <p14:creationId xmlns:p14="http://schemas.microsoft.com/office/powerpoint/2010/main" val="12342645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このスライドはアニメーション形式です。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クリックするたびにむし歯の原因が一つずつ表示されます。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むし歯の</a:t>
            </a:r>
            <a:r>
              <a:rPr kumimoji="1" lang="ja-JP" altLang="en-US" sz="1200" kern="1200" dirty="0" smtClean="0">
                <a:solidFill>
                  <a:schemeClr val="tx1"/>
                </a:solidFill>
                <a:effectLst/>
                <a:latin typeface="+mn-lt"/>
                <a:ea typeface="+mn-ea"/>
                <a:cs typeface="+mn-cs"/>
              </a:rPr>
              <a:t>成り立ちには</a:t>
            </a:r>
            <a:r>
              <a:rPr kumimoji="1" lang="ja-JP" altLang="ja-JP" sz="1200" kern="1200" dirty="0" smtClean="0">
                <a:solidFill>
                  <a:schemeClr val="tx1"/>
                </a:solidFill>
                <a:effectLst/>
                <a:latin typeface="+mn-lt"/>
                <a:ea typeface="+mn-ea"/>
                <a:cs typeface="+mn-cs"/>
              </a:rPr>
              <a:t>、細菌、砂糖、</a:t>
            </a:r>
            <a:r>
              <a:rPr kumimoji="1" lang="ja-JP" altLang="en-US" sz="1200" kern="1200" dirty="0" smtClean="0">
                <a:solidFill>
                  <a:schemeClr val="tx1"/>
                </a:solidFill>
                <a:effectLst/>
                <a:latin typeface="+mn-lt"/>
                <a:ea typeface="+mn-ea"/>
                <a:cs typeface="+mn-cs"/>
              </a:rPr>
              <a:t>歯質、</a:t>
            </a:r>
            <a:r>
              <a:rPr kumimoji="1" lang="ja-JP" altLang="ja-JP" sz="1200" kern="1200" dirty="0" smtClean="0">
                <a:solidFill>
                  <a:schemeClr val="tx1"/>
                </a:solidFill>
                <a:effectLst/>
                <a:latin typeface="+mn-lt"/>
                <a:ea typeface="+mn-ea"/>
                <a:cs typeface="+mn-cs"/>
              </a:rPr>
              <a:t>時間が関係しています。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1</a:t>
            </a:fld>
            <a:endParaRPr kumimoji="1" lang="ja-JP" altLang="en-US"/>
          </a:p>
        </p:txBody>
      </p:sp>
    </p:spTree>
    <p:extLst>
      <p:ext uri="{BB962C8B-B14F-4D97-AF65-F5344CB8AC3E}">
        <p14:creationId xmlns:p14="http://schemas.microsoft.com/office/powerpoint/2010/main" val="3048315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顕微鏡画面中にみえているものは全て細菌です。</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むし歯は、</a:t>
            </a:r>
            <a:r>
              <a:rPr kumimoji="1" lang="ja-JP" altLang="en-US" sz="1200" kern="1200" dirty="0" smtClean="0">
                <a:solidFill>
                  <a:schemeClr val="tx1"/>
                </a:solidFill>
                <a:effectLst/>
                <a:latin typeface="+mn-lt"/>
                <a:ea typeface="+mn-ea"/>
                <a:cs typeface="+mn-cs"/>
              </a:rPr>
              <a:t>歯垢中の細菌が作り出す</a:t>
            </a:r>
            <a:r>
              <a:rPr kumimoji="1" lang="ja-JP" altLang="ja-JP" sz="1200" kern="1200" dirty="0" smtClean="0">
                <a:solidFill>
                  <a:schemeClr val="tx1"/>
                </a:solidFill>
                <a:effectLst/>
                <a:latin typeface="+mn-lt"/>
                <a:ea typeface="+mn-ea"/>
                <a:cs typeface="+mn-cs"/>
              </a:rPr>
              <a:t>酸に</a:t>
            </a:r>
            <a:r>
              <a:rPr kumimoji="1" lang="ja-JP" altLang="en-US" sz="1200" kern="1200" dirty="0" smtClean="0">
                <a:solidFill>
                  <a:schemeClr val="tx1"/>
                </a:solidFill>
                <a:effectLst/>
                <a:latin typeface="+mn-lt"/>
                <a:ea typeface="+mn-ea"/>
                <a:cs typeface="+mn-cs"/>
              </a:rPr>
              <a:t>よって歯</a:t>
            </a:r>
            <a:r>
              <a:rPr kumimoji="1" lang="ja-JP" altLang="ja-JP" sz="1200" kern="1200" dirty="0" smtClean="0">
                <a:solidFill>
                  <a:schemeClr val="tx1"/>
                </a:solidFill>
                <a:effectLst/>
                <a:latin typeface="+mn-lt"/>
                <a:ea typeface="+mn-ea"/>
                <a:cs typeface="+mn-cs"/>
              </a:rPr>
              <a:t>が溶かされて起こります</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歯垢は食べかすではなく、</a:t>
            </a:r>
            <a:r>
              <a:rPr kumimoji="1" lang="en-US" altLang="ja-JP" sz="1200" kern="1200" dirty="0" smtClean="0">
                <a:solidFill>
                  <a:schemeClr val="tx1"/>
                </a:solidFill>
                <a:effectLst/>
                <a:latin typeface="+mn-lt"/>
                <a:ea typeface="+mn-ea"/>
                <a:cs typeface="+mn-cs"/>
              </a:rPr>
              <a:t>8</a:t>
            </a:r>
            <a:r>
              <a:rPr kumimoji="1" lang="ja-JP" altLang="ja-JP" sz="1200" kern="1200" dirty="0" smtClean="0">
                <a:solidFill>
                  <a:schemeClr val="tx1"/>
                </a:solidFill>
                <a:effectLst/>
                <a:latin typeface="+mn-lt"/>
                <a:ea typeface="+mn-ea"/>
                <a:cs typeface="+mn-cs"/>
              </a:rPr>
              <a:t>割が細菌そのもの</a:t>
            </a:r>
            <a:r>
              <a:rPr kumimoji="1" lang="ja-JP" altLang="en-US" sz="1200" kern="1200" dirty="0" smtClean="0">
                <a:solidFill>
                  <a:schemeClr val="tx1"/>
                </a:solidFill>
                <a:effectLst/>
                <a:latin typeface="+mn-lt"/>
                <a:ea typeface="+mn-ea"/>
                <a:cs typeface="+mn-cs"/>
              </a:rPr>
              <a:t>です</a:t>
            </a:r>
            <a:r>
              <a:rPr kumimoji="1" lang="ja-JP" altLang="ja-JP" sz="1200" kern="1200" dirty="0" smtClean="0">
                <a:solidFill>
                  <a:schemeClr val="tx1"/>
                </a:solidFill>
                <a:effectLst/>
                <a:latin typeface="+mn-lt"/>
                <a:ea typeface="+mn-ea"/>
                <a:cs typeface="+mn-cs"/>
              </a:rPr>
              <a:t>。</a:t>
            </a:r>
          </a:p>
          <a:p>
            <a:r>
              <a:rPr kumimoji="1" lang="ja-JP" altLang="en-US" sz="1200" kern="1200" dirty="0" smtClean="0">
                <a:solidFill>
                  <a:schemeClr val="tx1"/>
                </a:solidFill>
                <a:effectLst/>
                <a:latin typeface="+mn-lt"/>
                <a:ea typeface="+mn-ea"/>
                <a:cs typeface="+mn-cs"/>
              </a:rPr>
              <a:t>歯垢</a:t>
            </a:r>
            <a:r>
              <a:rPr kumimoji="1" lang="ja-JP" altLang="ja-JP" sz="1200" kern="1200" dirty="0" smtClean="0">
                <a:solidFill>
                  <a:schemeClr val="tx1"/>
                </a:solidFill>
                <a:effectLst/>
                <a:latin typeface="+mn-lt"/>
                <a:ea typeface="+mn-ea"/>
                <a:cs typeface="+mn-cs"/>
              </a:rPr>
              <a:t>中には</a:t>
            </a:r>
            <a:r>
              <a:rPr kumimoji="1" lang="en-US" altLang="ja-JP" sz="1200" kern="1200" dirty="0" smtClean="0">
                <a:solidFill>
                  <a:schemeClr val="tx1"/>
                </a:solidFill>
                <a:effectLst/>
                <a:latin typeface="+mn-lt"/>
                <a:ea typeface="+mn-ea"/>
                <a:cs typeface="+mn-cs"/>
              </a:rPr>
              <a:t>500</a:t>
            </a:r>
            <a:r>
              <a:rPr kumimoji="1" lang="ja-JP" altLang="ja-JP" sz="1200" kern="1200" dirty="0" smtClean="0">
                <a:solidFill>
                  <a:schemeClr val="tx1"/>
                </a:solidFill>
                <a:effectLst/>
                <a:latin typeface="+mn-lt"/>
                <a:ea typeface="+mn-ea"/>
                <a:cs typeface="+mn-cs"/>
              </a:rPr>
              <a:t>種類以上の微生物が存在し、その密度は</a:t>
            </a:r>
            <a:r>
              <a:rPr kumimoji="1" lang="ja-JP" altLang="en-US" sz="1200" kern="1200" dirty="0" smtClean="0">
                <a:solidFill>
                  <a:schemeClr val="tx1"/>
                </a:solidFill>
                <a:effectLst/>
                <a:latin typeface="+mn-lt"/>
                <a:ea typeface="+mn-ea"/>
                <a:cs typeface="+mn-cs"/>
              </a:rPr>
              <a:t>米粒大（</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ミリグラム</a:t>
            </a:r>
            <a:r>
              <a:rPr kumimoji="1" lang="ja-JP" altLang="en-US" sz="1200" kern="1200" dirty="0" smtClean="0">
                <a:solidFill>
                  <a:schemeClr val="tx1"/>
                </a:solidFill>
                <a:effectLst/>
                <a:latin typeface="+mn-lt"/>
                <a:ea typeface="+mn-ea"/>
                <a:cs typeface="+mn-cs"/>
              </a:rPr>
              <a:t>）に</a:t>
            </a:r>
            <a:r>
              <a:rPr kumimoji="1" lang="en-US" altLang="ja-JP" sz="1200" kern="1200" dirty="0" smtClean="0">
                <a:solidFill>
                  <a:schemeClr val="tx1"/>
                </a:solidFill>
                <a:effectLst/>
                <a:latin typeface="+mn-lt"/>
                <a:ea typeface="+mn-ea"/>
                <a:cs typeface="+mn-cs"/>
              </a:rPr>
              <a:t>2</a:t>
            </a:r>
            <a:r>
              <a:rPr kumimoji="1" lang="ja-JP" altLang="en-US" sz="1200" kern="1200" dirty="0" smtClean="0">
                <a:solidFill>
                  <a:schemeClr val="tx1"/>
                </a:solidFill>
                <a:effectLst/>
                <a:latin typeface="+mn-lt"/>
                <a:ea typeface="+mn-ea"/>
                <a:cs typeface="+mn-cs"/>
              </a:rPr>
              <a:t>５</a:t>
            </a:r>
            <a:r>
              <a:rPr kumimoji="1" lang="ja-JP" altLang="ja-JP" sz="1200" kern="1200" dirty="0" smtClean="0">
                <a:solidFill>
                  <a:schemeClr val="tx1"/>
                </a:solidFill>
                <a:effectLst/>
                <a:latin typeface="+mn-lt"/>
                <a:ea typeface="+mn-ea"/>
                <a:cs typeface="+mn-cs"/>
              </a:rPr>
              <a:t>億</a:t>
            </a:r>
            <a:r>
              <a:rPr kumimoji="1" lang="ja-JP" altLang="en-US" sz="1200" kern="1200" dirty="0" smtClean="0">
                <a:solidFill>
                  <a:schemeClr val="tx1"/>
                </a:solidFill>
                <a:effectLst/>
                <a:latin typeface="+mn-lt"/>
                <a:ea typeface="+mn-ea"/>
                <a:cs typeface="+mn-cs"/>
              </a:rPr>
              <a:t>個</a:t>
            </a:r>
            <a:r>
              <a:rPr kumimoji="1" lang="ja-JP" altLang="ja-JP" sz="1200" kern="1200" dirty="0" smtClean="0">
                <a:solidFill>
                  <a:schemeClr val="tx1"/>
                </a:solidFill>
                <a:effectLst/>
                <a:latin typeface="+mn-lt"/>
                <a:ea typeface="+mn-ea"/>
                <a:cs typeface="+mn-cs"/>
              </a:rPr>
              <a:t>で大腸の内容物と</a:t>
            </a:r>
            <a:r>
              <a:rPr kumimoji="1" lang="ja-JP" altLang="en-US" sz="1200" kern="1200" dirty="0" smtClean="0">
                <a:solidFill>
                  <a:schemeClr val="tx1"/>
                </a:solidFill>
                <a:effectLst/>
                <a:latin typeface="+mn-lt"/>
                <a:ea typeface="+mn-ea"/>
                <a:cs typeface="+mn-cs"/>
              </a:rPr>
              <a:t>ほぼ</a:t>
            </a:r>
            <a:r>
              <a:rPr kumimoji="1" lang="ja-JP" altLang="ja-JP" sz="1200" kern="1200" dirty="0" smtClean="0">
                <a:solidFill>
                  <a:schemeClr val="tx1"/>
                </a:solidFill>
                <a:effectLst/>
                <a:latin typeface="+mn-lt"/>
                <a:ea typeface="+mn-ea"/>
                <a:cs typeface="+mn-cs"/>
              </a:rPr>
              <a:t>同じです。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2</a:t>
            </a:fld>
            <a:endParaRPr kumimoji="1" lang="ja-JP" altLang="en-US"/>
          </a:p>
        </p:txBody>
      </p:sp>
    </p:spTree>
    <p:extLst>
      <p:ext uri="{BB962C8B-B14F-4D97-AF65-F5344CB8AC3E}">
        <p14:creationId xmlns:p14="http://schemas.microsoft.com/office/powerpoint/2010/main" val="3156156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このスライドは、クリックによるアニメーション形式 になっています。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まず、原因である細菌と砂糖が表示され、クリックすると細菌が増えて酸を出し歯がむし歯に変わります。</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歯についた細菌は、砂糖などを摂取して代謝産物（食べた後の”ウンチ“のようなもの）である酸を</a:t>
            </a:r>
            <a:r>
              <a:rPr kumimoji="1" lang="ja-JP" altLang="en-US" sz="1200" kern="1200" dirty="0" smtClean="0">
                <a:solidFill>
                  <a:schemeClr val="tx1"/>
                </a:solidFill>
                <a:effectLst/>
                <a:latin typeface="+mn-lt"/>
                <a:ea typeface="+mn-ea"/>
                <a:cs typeface="+mn-cs"/>
              </a:rPr>
              <a:t>産生</a:t>
            </a:r>
            <a:r>
              <a:rPr kumimoji="1" lang="ja-JP" altLang="ja-JP" sz="1200" kern="1200" dirty="0" smtClean="0">
                <a:solidFill>
                  <a:schemeClr val="tx1"/>
                </a:solidFill>
                <a:effectLst/>
                <a:latin typeface="+mn-lt"/>
                <a:ea typeface="+mn-ea"/>
                <a:cs typeface="+mn-cs"/>
              </a:rPr>
              <a:t>します。</a:t>
            </a:r>
            <a:r>
              <a:rPr kumimoji="1" lang="ja-JP" altLang="en-US" sz="1200" kern="1200" dirty="0" smtClean="0">
                <a:solidFill>
                  <a:schemeClr val="tx1"/>
                </a:solidFill>
                <a:effectLst/>
                <a:latin typeface="+mn-lt"/>
                <a:ea typeface="+mn-ea"/>
                <a:cs typeface="+mn-cs"/>
              </a:rPr>
              <a:t>糖質（</a:t>
            </a:r>
            <a:r>
              <a:rPr kumimoji="1" lang="ja-JP" altLang="ja-JP" sz="1200" kern="1200" dirty="0" smtClean="0">
                <a:solidFill>
                  <a:schemeClr val="tx1"/>
                </a:solidFill>
                <a:effectLst/>
                <a:latin typeface="+mn-lt"/>
                <a:ea typeface="+mn-ea"/>
                <a:cs typeface="+mn-cs"/>
              </a:rPr>
              <a:t>甘いもの</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を歯垢に作用させると、脱灰力の強い乳酸を産生するので歯垢の</a:t>
            </a:r>
            <a:r>
              <a:rPr kumimoji="1" lang="en-US" altLang="ja-JP" sz="1200" kern="1200" dirty="0" smtClean="0">
                <a:solidFill>
                  <a:schemeClr val="tx1"/>
                </a:solidFill>
                <a:effectLst/>
                <a:latin typeface="+mn-lt"/>
                <a:ea typeface="+mn-ea"/>
                <a:cs typeface="+mn-cs"/>
              </a:rPr>
              <a:t>pH</a:t>
            </a:r>
            <a:r>
              <a:rPr kumimoji="1" lang="ja-JP" altLang="ja-JP" sz="1200" kern="1200" dirty="0" smtClean="0">
                <a:solidFill>
                  <a:schemeClr val="tx1"/>
                </a:solidFill>
                <a:effectLst/>
                <a:latin typeface="+mn-lt"/>
                <a:ea typeface="+mn-ea"/>
                <a:cs typeface="+mn-cs"/>
              </a:rPr>
              <a:t>は下がり、歯が溶かされます。　お菓子（特にアメやチョコ、ソフトキャンディ）はつい２～３個食べがちで、甘いものが口の中にとど</a:t>
            </a:r>
            <a:r>
              <a:rPr kumimoji="1" lang="ja-JP" altLang="en-US" sz="1200" kern="1200" dirty="0" smtClean="0">
                <a:solidFill>
                  <a:schemeClr val="tx1"/>
                </a:solidFill>
                <a:effectLst/>
                <a:latin typeface="+mn-lt"/>
                <a:ea typeface="+mn-ea"/>
                <a:cs typeface="+mn-cs"/>
              </a:rPr>
              <a:t>まって</a:t>
            </a:r>
            <a:r>
              <a:rPr kumimoji="1" lang="ja-JP" altLang="ja-JP" sz="1200" kern="1200" dirty="0" smtClean="0">
                <a:solidFill>
                  <a:schemeClr val="tx1"/>
                </a:solidFill>
                <a:effectLst/>
                <a:latin typeface="+mn-lt"/>
                <a:ea typeface="+mn-ea"/>
                <a:cs typeface="+mn-cs"/>
              </a:rPr>
              <a:t>いる時間が長</a:t>
            </a:r>
            <a:r>
              <a:rPr kumimoji="1" lang="ja-JP" altLang="en-US" sz="1200" kern="1200" dirty="0" smtClean="0">
                <a:solidFill>
                  <a:schemeClr val="tx1"/>
                </a:solidFill>
                <a:effectLst/>
                <a:latin typeface="+mn-lt"/>
                <a:ea typeface="+mn-ea"/>
                <a:cs typeface="+mn-cs"/>
              </a:rPr>
              <a:t>いため</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むし歯になるリスクが高いです</a:t>
            </a:r>
            <a:r>
              <a:rPr kumimoji="1" lang="ja-JP" altLang="ja-JP" sz="1200" kern="1200" dirty="0" smtClean="0">
                <a:solidFill>
                  <a:schemeClr val="tx1"/>
                </a:solidFill>
                <a:effectLst/>
                <a:latin typeface="+mn-lt"/>
                <a:ea typeface="+mn-ea"/>
                <a:cs typeface="+mn-cs"/>
              </a:rPr>
              <a:t>。小さいころから甘い物を食べる習慣がついていると、砂糖がないと我慢できない状態になり、むし歯や肥満</a:t>
            </a:r>
            <a:r>
              <a:rPr kumimoji="1" lang="ja-JP" altLang="en-US" sz="1200" kern="1200" dirty="0" smtClean="0">
                <a:solidFill>
                  <a:schemeClr val="tx1"/>
                </a:solidFill>
                <a:effectLst/>
                <a:latin typeface="+mn-lt"/>
                <a:ea typeface="+mn-ea"/>
                <a:cs typeface="+mn-cs"/>
              </a:rPr>
              <a:t>になりやすいだけでなく、将来</a:t>
            </a:r>
            <a:r>
              <a:rPr kumimoji="1" lang="ja-JP" altLang="ja-JP" sz="1200" kern="1200" dirty="0" smtClean="0">
                <a:solidFill>
                  <a:schemeClr val="tx1"/>
                </a:solidFill>
                <a:effectLst/>
                <a:latin typeface="+mn-lt"/>
                <a:ea typeface="+mn-ea"/>
                <a:cs typeface="+mn-cs"/>
              </a:rPr>
              <a:t>糖尿病</a:t>
            </a:r>
            <a:r>
              <a:rPr kumimoji="1" lang="ja-JP" altLang="en-US" sz="1200" kern="1200" dirty="0" smtClean="0">
                <a:solidFill>
                  <a:schemeClr val="tx1"/>
                </a:solidFill>
                <a:effectLst/>
                <a:latin typeface="+mn-lt"/>
                <a:ea typeface="+mn-ea"/>
                <a:cs typeface="+mn-cs"/>
              </a:rPr>
              <a:t>などの生活習慣病も</a:t>
            </a:r>
            <a:r>
              <a:rPr kumimoji="1" lang="ja-JP" altLang="ja-JP" sz="1200" kern="1200" dirty="0" smtClean="0">
                <a:solidFill>
                  <a:schemeClr val="tx1"/>
                </a:solidFill>
                <a:effectLst/>
                <a:latin typeface="+mn-lt"/>
                <a:ea typeface="+mn-ea"/>
                <a:cs typeface="+mn-cs"/>
              </a:rPr>
              <a:t>発症</a:t>
            </a:r>
            <a:r>
              <a:rPr kumimoji="1" lang="ja-JP" altLang="en-US" sz="1200" kern="1200" dirty="0" smtClean="0">
                <a:solidFill>
                  <a:schemeClr val="tx1"/>
                </a:solidFill>
                <a:effectLst/>
                <a:latin typeface="+mn-lt"/>
                <a:ea typeface="+mn-ea"/>
                <a:cs typeface="+mn-cs"/>
              </a:rPr>
              <a:t>しやすくなって</a:t>
            </a:r>
            <a:r>
              <a:rPr kumimoji="1" lang="ja-JP" altLang="ja-JP" sz="1200" kern="1200" dirty="0" smtClean="0">
                <a:solidFill>
                  <a:schemeClr val="tx1"/>
                </a:solidFill>
                <a:effectLst/>
                <a:latin typeface="+mn-lt"/>
                <a:ea typeface="+mn-ea"/>
                <a:cs typeface="+mn-cs"/>
              </a:rPr>
              <a:t>しまいます。</a:t>
            </a:r>
            <a:r>
              <a:rPr kumimoji="1" lang="ja-JP" altLang="en-US" sz="1200" kern="1200" dirty="0" smtClean="0">
                <a:solidFill>
                  <a:schemeClr val="tx1"/>
                </a:solidFill>
                <a:effectLst/>
                <a:latin typeface="+mn-lt"/>
                <a:ea typeface="+mn-ea"/>
                <a:cs typeface="+mn-cs"/>
              </a:rPr>
              <a:t>甘い味（</a:t>
            </a:r>
            <a:r>
              <a:rPr kumimoji="1" lang="ja-JP" altLang="ja-JP" sz="1200" kern="1200" dirty="0" smtClean="0">
                <a:solidFill>
                  <a:schemeClr val="tx1"/>
                </a:solidFill>
                <a:effectLst/>
                <a:latin typeface="+mn-lt"/>
                <a:ea typeface="+mn-ea"/>
                <a:cs typeface="+mn-cs"/>
              </a:rPr>
              <a:t>砂糖</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は食生活の楽し</a:t>
            </a:r>
            <a:r>
              <a:rPr kumimoji="1" lang="ja-JP" altLang="en-US" sz="1200" kern="1200" dirty="0" smtClean="0">
                <a:solidFill>
                  <a:schemeClr val="tx1"/>
                </a:solidFill>
                <a:effectLst/>
                <a:latin typeface="+mn-lt"/>
                <a:ea typeface="+mn-ea"/>
                <a:cs typeface="+mn-cs"/>
              </a:rPr>
              <a:t>みの上で必要ですが</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摂りすぎないように注意しましょう</a:t>
            </a:r>
            <a:r>
              <a:rPr kumimoji="1" lang="ja-JP" altLang="ja-JP"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smtClean="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3</a:t>
            </a:fld>
            <a:endParaRPr kumimoji="1" lang="ja-JP" altLang="en-US"/>
          </a:p>
        </p:txBody>
      </p:sp>
    </p:spTree>
    <p:extLst>
      <p:ext uri="{BB962C8B-B14F-4D97-AF65-F5344CB8AC3E}">
        <p14:creationId xmlns:p14="http://schemas.microsoft.com/office/powerpoint/2010/main" val="2888000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このスライドは、クリックによるアニメーション形式 となっています。</a:t>
            </a:r>
            <a:endParaRPr kumimoji="1" lang="en-US" altLang="ja-JP" dirty="0" smtClean="0"/>
          </a:p>
          <a:p>
            <a:r>
              <a:rPr kumimoji="1" lang="ja-JP" altLang="en-US" dirty="0" smtClean="0"/>
              <a:t>初めに口の中の</a:t>
            </a:r>
            <a:r>
              <a:rPr kumimoji="1" lang="ja-JP" altLang="en-US" dirty="0" err="1" smtClean="0"/>
              <a:t>ｐ</a:t>
            </a:r>
            <a:r>
              <a:rPr kumimoji="1" lang="en-US" altLang="ja-JP" dirty="0" smtClean="0"/>
              <a:t>H</a:t>
            </a:r>
            <a:r>
              <a:rPr kumimoji="1" lang="ja-JP" altLang="en-US" dirty="0" smtClean="0"/>
              <a:t>の変化のグラフが表示され、クリックでむし歯危険ゾーンと健康ゾーンの境目の表示</a:t>
            </a:r>
            <a:endParaRPr kumimoji="1" lang="en-US" altLang="ja-JP" dirty="0" smtClean="0"/>
          </a:p>
          <a:p>
            <a:r>
              <a:rPr kumimoji="1" lang="ja-JP" altLang="en-US" dirty="0" smtClean="0"/>
              <a:t>次のクリックで各ゾーンで何が起こっているかの図が表示されます。</a:t>
            </a:r>
            <a:endParaRPr kumimoji="1" lang="en-US" altLang="ja-JP" dirty="0" smtClean="0"/>
          </a:p>
          <a:p>
            <a:endParaRPr kumimoji="1" lang="en-US" altLang="ja-JP" dirty="0" smtClean="0"/>
          </a:p>
          <a:p>
            <a:r>
              <a:rPr kumimoji="1" lang="ja-JP" altLang="en-US" dirty="0" smtClean="0"/>
              <a:t>口の中に食べ物が入ると、</a:t>
            </a:r>
            <a:r>
              <a:rPr kumimoji="1" lang="en-US" altLang="ja-JP" dirty="0" smtClean="0"/>
              <a:t>2</a:t>
            </a:r>
            <a:r>
              <a:rPr kumimoji="1" lang="ja-JP" altLang="en-US" dirty="0" smtClean="0"/>
              <a:t>～</a:t>
            </a:r>
            <a:r>
              <a:rPr kumimoji="1" lang="en-US" altLang="ja-JP" dirty="0" smtClean="0"/>
              <a:t>3</a:t>
            </a:r>
            <a:r>
              <a:rPr kumimoji="1" lang="ja-JP" altLang="en-US" dirty="0" smtClean="0"/>
              <a:t>分で口の中は酸性になり歯が溶け始めます。食事が終わると唾液の作用によりゆっくりと中性に戻っていきますが、完全に中性に戻るのには</a:t>
            </a:r>
            <a:r>
              <a:rPr kumimoji="1" lang="en-US" altLang="ja-JP" dirty="0" smtClean="0"/>
              <a:t>40</a:t>
            </a:r>
            <a:r>
              <a:rPr kumimoji="1" lang="ja-JP" altLang="en-US" dirty="0" smtClean="0"/>
              <a:t>分</a:t>
            </a:r>
            <a:r>
              <a:rPr kumimoji="1" lang="en-US" altLang="ja-JP" dirty="0" smtClean="0"/>
              <a:t>~1</a:t>
            </a:r>
            <a:r>
              <a:rPr kumimoji="1" lang="ja-JP" altLang="en-US" dirty="0" smtClean="0"/>
              <a:t>時間かかります。</a:t>
            </a:r>
            <a:endParaRPr kumimoji="1" lang="en-US" altLang="ja-JP" dirty="0" smtClean="0"/>
          </a:p>
          <a:p>
            <a:r>
              <a:rPr kumimoji="1" lang="en-US"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生えてから</a:t>
            </a:r>
            <a:r>
              <a:rPr kumimoji="1" lang="en-US" altLang="ja-JP" sz="1200" kern="1200" dirty="0" smtClean="0">
                <a:solidFill>
                  <a:schemeClr val="tx1"/>
                </a:solidFill>
                <a:effectLst/>
                <a:latin typeface="+mn-lt"/>
                <a:ea typeface="+mn-ea"/>
                <a:cs typeface="+mn-cs"/>
              </a:rPr>
              <a:t>1</a:t>
            </a:r>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a:t>
            </a:r>
            <a:r>
              <a:rPr kumimoji="1" lang="ja-JP" altLang="en-US" sz="1200" kern="1200" dirty="0" smtClean="0">
                <a:solidFill>
                  <a:schemeClr val="tx1"/>
                </a:solidFill>
                <a:effectLst/>
                <a:latin typeface="+mn-lt"/>
                <a:ea typeface="+mn-ea"/>
                <a:cs typeface="+mn-cs"/>
              </a:rPr>
              <a:t>年の歯は弱く、酸にとても溶けやすいです。小中高の時期は、永久歯が生え成熟する途中の時期ですので、歯はまだまだ弱くむし歯予防がとても大切です。</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歯垢中の細菌が産生した代謝産物すなわち酸は、エナメル質の主成分であるアパタイトを溶解（脱灰）します</a:t>
            </a:r>
            <a:r>
              <a:rPr kumimoji="1" lang="ja-JP" altLang="en-US" b="1" dirty="0" smtClean="0"/>
              <a:t>（むし歯危険ゾーン）</a:t>
            </a:r>
            <a:r>
              <a:rPr kumimoji="1" lang="ja-JP" altLang="ja-JP" sz="1200" kern="1200" dirty="0" smtClean="0">
                <a:solidFill>
                  <a:schemeClr val="tx1"/>
                </a:solidFill>
                <a:effectLst/>
                <a:latin typeface="+mn-lt"/>
                <a:ea typeface="+mn-ea"/>
                <a:cs typeface="+mn-cs"/>
              </a:rPr>
              <a:t>。しかしながら、口の中に砂糖がなくなると、細菌は酸の産生をやめます。すると唾液に酸が中和され（緩衝）、歯垢</a:t>
            </a:r>
            <a:r>
              <a:rPr kumimoji="1" lang="en-US" altLang="ja-JP" sz="1200" kern="1200" dirty="0" smtClean="0">
                <a:solidFill>
                  <a:schemeClr val="tx1"/>
                </a:solidFill>
                <a:effectLst/>
                <a:latin typeface="+mn-lt"/>
                <a:ea typeface="+mn-ea"/>
                <a:cs typeface="+mn-cs"/>
              </a:rPr>
              <a:t>pH</a:t>
            </a:r>
            <a:r>
              <a:rPr kumimoji="1" lang="ja-JP" altLang="ja-JP" sz="1200" kern="1200" dirty="0" smtClean="0">
                <a:solidFill>
                  <a:schemeClr val="tx1"/>
                </a:solidFill>
                <a:effectLst/>
                <a:latin typeface="+mn-lt"/>
                <a:ea typeface="+mn-ea"/>
                <a:cs typeface="+mn-cs"/>
              </a:rPr>
              <a:t>は再び中性に戻ります。中性環境になると、歯垢中あるいは唾液中に多く溶け込んだリン酸とカルシウムは、脱灰を受けた歯質に戻り歯が修復（再石灰化）されます</a:t>
            </a:r>
            <a:r>
              <a:rPr kumimoji="1" lang="en-US" altLang="ja-JP" b="1" dirty="0" smtClean="0"/>
              <a:t>(</a:t>
            </a:r>
            <a:r>
              <a:rPr kumimoji="1" lang="ja-JP" altLang="en-US" b="1" dirty="0" smtClean="0"/>
              <a:t>健康ゾーン）</a:t>
            </a:r>
            <a:r>
              <a:rPr kumimoji="1" lang="ja-JP" altLang="ja-JP" sz="1200" kern="1200" dirty="0" smtClean="0">
                <a:solidFill>
                  <a:schemeClr val="tx1"/>
                </a:solidFill>
                <a:effectLst/>
                <a:latin typeface="+mn-lt"/>
                <a:ea typeface="+mn-ea"/>
                <a:cs typeface="+mn-cs"/>
              </a:rPr>
              <a:t>。 </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B5C6253-AC3C-45E3-A217-FB77F50D81CB}" type="slidenum">
              <a:rPr kumimoji="1" lang="ja-JP" altLang="en-US" smtClean="0"/>
              <a:t>4</a:t>
            </a:fld>
            <a:endParaRPr kumimoji="1" lang="ja-JP" altLang="en-US"/>
          </a:p>
        </p:txBody>
      </p:sp>
    </p:spTree>
    <p:extLst>
      <p:ext uri="{BB962C8B-B14F-4D97-AF65-F5344CB8AC3E}">
        <p14:creationId xmlns:p14="http://schemas.microsoft.com/office/powerpoint/2010/main" val="2531312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むし歯は、脱灰</a:t>
            </a:r>
            <a:r>
              <a:rPr kumimoji="1" lang="ja-JP" altLang="en-US" sz="1200" b="1" kern="1200" dirty="0" smtClean="0">
                <a:solidFill>
                  <a:schemeClr val="tx1"/>
                </a:solidFill>
                <a:effectLst/>
                <a:latin typeface="+mn-lt"/>
                <a:ea typeface="+mn-ea"/>
                <a:cs typeface="+mn-cs"/>
              </a:rPr>
              <a:t>（むし歯危険ゾーン）</a:t>
            </a:r>
            <a:r>
              <a:rPr kumimoji="1" lang="ja-JP" altLang="ja-JP" sz="1200" kern="1200" dirty="0" smtClean="0">
                <a:solidFill>
                  <a:schemeClr val="tx1"/>
                </a:solidFill>
                <a:effectLst/>
                <a:latin typeface="+mn-lt"/>
                <a:ea typeface="+mn-ea"/>
                <a:cs typeface="+mn-cs"/>
              </a:rPr>
              <a:t>と再石灰化</a:t>
            </a:r>
            <a:r>
              <a:rPr kumimoji="1" lang="ja-JP" altLang="en-US" sz="1200" b="1" kern="1200" dirty="0" smtClean="0">
                <a:solidFill>
                  <a:schemeClr val="tx1"/>
                </a:solidFill>
                <a:effectLst/>
                <a:latin typeface="+mn-lt"/>
                <a:ea typeface="+mn-ea"/>
                <a:cs typeface="+mn-cs"/>
              </a:rPr>
              <a:t>（健康ゾーン）</a:t>
            </a:r>
            <a:r>
              <a:rPr kumimoji="1" lang="ja-JP" altLang="ja-JP" sz="1200" kern="1200" dirty="0" smtClean="0">
                <a:solidFill>
                  <a:schemeClr val="tx1"/>
                </a:solidFill>
                <a:effectLst/>
                <a:latin typeface="+mn-lt"/>
                <a:ea typeface="+mn-ea"/>
                <a:cs typeface="+mn-cs"/>
              </a:rPr>
              <a:t>のバランスで、発生したり進行したりする生活習慣病です。</a:t>
            </a:r>
            <a:endParaRPr kumimoji="1" lang="ja-JP" altLang="en-US" sz="1200" dirty="0" smtClean="0">
              <a:latin typeface="HG丸ｺﾞｼｯｸM-PRO" panose="020F0600000000000000" pitchFamily="50" charset="-128"/>
              <a:ea typeface="HG丸ｺﾞｼｯｸM-PRO" panose="020F0600000000000000" pitchFamily="50" charset="-128"/>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１日４回の飲食の場合（左）では、再石灰化の時間が脱灰の時間より多いので、むし歯になりにくいのです。１日７回の飲食の場合（右）では、再石灰化の時間が脱灰の時間より少なくなるのでむし歯になりやすくな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注意！飲食回数は、甘味飲料を飲んだ回数も含まれます</a:t>
            </a:r>
            <a:r>
              <a:rPr kumimoji="1" lang="ja-JP" altLang="en-US"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5</a:t>
            </a:fld>
            <a:endParaRPr kumimoji="1" lang="ja-JP" altLang="en-US"/>
          </a:p>
        </p:txBody>
      </p:sp>
    </p:spTree>
    <p:extLst>
      <p:ext uri="{BB962C8B-B14F-4D97-AF65-F5344CB8AC3E}">
        <p14:creationId xmlns:p14="http://schemas.microsoft.com/office/powerpoint/2010/main" val="39247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D8B65BE-ED17-4505-A45F-BF1A8E1AA3EA}" type="datetimeFigureOut">
              <a:rPr kumimoji="1" lang="ja-JP" altLang="en-US" smtClean="0"/>
              <a:t>2020/5/14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42861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8B65BE-ED17-4505-A45F-BF1A8E1AA3EA}" type="datetimeFigureOut">
              <a:rPr kumimoji="1" lang="ja-JP" altLang="en-US" smtClean="0"/>
              <a:t>2020/5/14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549925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8B65BE-ED17-4505-A45F-BF1A8E1AA3EA}" type="datetimeFigureOut">
              <a:rPr kumimoji="1" lang="ja-JP" altLang="en-US" smtClean="0"/>
              <a:t>2020/5/14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162819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8B65BE-ED17-4505-A45F-BF1A8E1AA3EA}" type="datetimeFigureOut">
              <a:rPr kumimoji="1" lang="ja-JP" altLang="en-US" smtClean="0"/>
              <a:t>2020/5/14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423996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D8B65BE-ED17-4505-A45F-BF1A8E1AA3EA}" type="datetimeFigureOut">
              <a:rPr kumimoji="1" lang="ja-JP" altLang="en-US" smtClean="0"/>
              <a:t>2020/5/14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190007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D8B65BE-ED17-4505-A45F-BF1A8E1AA3EA}" type="datetimeFigureOut">
              <a:rPr kumimoji="1" lang="ja-JP" altLang="en-US" smtClean="0"/>
              <a:t>2020/5/14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4177328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D8B65BE-ED17-4505-A45F-BF1A8E1AA3EA}" type="datetimeFigureOut">
              <a:rPr kumimoji="1" lang="ja-JP" altLang="en-US" smtClean="0"/>
              <a:t>2020/5/14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211927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D8B65BE-ED17-4505-A45F-BF1A8E1AA3EA}" type="datetimeFigureOut">
              <a:rPr kumimoji="1" lang="ja-JP" altLang="en-US" smtClean="0"/>
              <a:t>2020/5/14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198848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D8B65BE-ED17-4505-A45F-BF1A8E1AA3EA}" type="datetimeFigureOut">
              <a:rPr kumimoji="1" lang="ja-JP" altLang="en-US" smtClean="0"/>
              <a:t>2020/5/14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246049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D8B65BE-ED17-4505-A45F-BF1A8E1AA3EA}" type="datetimeFigureOut">
              <a:rPr kumimoji="1" lang="ja-JP" altLang="en-US" smtClean="0"/>
              <a:t>2020/5/14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355531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D8B65BE-ED17-4505-A45F-BF1A8E1AA3EA}" type="datetimeFigureOut">
              <a:rPr kumimoji="1" lang="ja-JP" altLang="en-US" smtClean="0"/>
              <a:t>2020/5/14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3316575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B65BE-ED17-4505-A45F-BF1A8E1AA3EA}" type="datetimeFigureOut">
              <a:rPr kumimoji="1" lang="ja-JP" altLang="en-US" smtClean="0"/>
              <a:t>2020/5/14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14490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google.co.jp/url?sa=i&amp;rct=j&amp;q=&amp;esrc=s&amp;source=images&amp;cd=&amp;cad=rja&amp;uact=8&amp;ved=0ahUKEwjlw6rvrpzMAhXFmJQKHRukBsMQjRwIBw&amp;url=http://www.irasutoya.com/2013/05/blog-post_5868.html&amp;psig=AFQjCNF7rErB1JeL1A1qlS2yS3zkLf9jUQ&amp;ust=1461212493411945"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www.google.co.jp/url?sa=i&amp;rct=j&amp;q=&amp;esrc=s&amp;source=images&amp;cd=&amp;cad=rja&amp;uact=8&amp;ved=0ahUKEwjlw6rvrpzMAhXFmJQKHRukBsMQjRwIBw&amp;url=http://www.irasutoya.com/2013/05/blog-post_5868.html&amp;psig=AFQjCNF7rErB1JeL1A1qlS2yS3zkLf9jUQ&amp;ust=1461212493411945" TargetMode="External"/><Relationship Id="rId11" Type="http://schemas.openxmlformats.org/officeDocument/2006/relationships/image" Target="../media/image13.png"/><Relationship Id="rId5" Type="http://schemas.openxmlformats.org/officeDocument/2006/relationships/image" Target="../media/image3.png"/><Relationship Id="rId15" Type="http://schemas.openxmlformats.org/officeDocument/2006/relationships/image" Target="../media/image1.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0" y="-1"/>
            <a:ext cx="9144000" cy="815830"/>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1979712" y="163332"/>
            <a:ext cx="4968027" cy="769441"/>
          </a:xfrm>
          <a:prstGeom prst="rect">
            <a:avLst/>
          </a:prstGeom>
          <a:noFill/>
        </p:spPr>
        <p:txBody>
          <a:bodyPr wrap="none" rtlCol="0">
            <a:spAutoFit/>
          </a:bodyPr>
          <a:lstStyle/>
          <a:p>
            <a:pPr marL="266700"/>
            <a:r>
              <a:rPr lang="ja-JP" altLang="en-US" sz="4400" dirty="0" smtClean="0">
                <a:latin typeface="HGS創英角ﾎﾟｯﾌﾟ体" panose="040B0A00000000000000" pitchFamily="50" charset="-128"/>
                <a:ea typeface="HGS創英角ﾎﾟｯﾌﾟ体" panose="040B0A00000000000000" pitchFamily="50" charset="-128"/>
              </a:rPr>
              <a:t>むし歯の成り立ち</a:t>
            </a:r>
            <a:endParaRPr lang="en-US" altLang="ja-JP" sz="4400" dirty="0" smtClean="0">
              <a:latin typeface="HGS創英角ﾎﾟｯﾌﾟ体" panose="040B0A00000000000000" pitchFamily="50" charset="-128"/>
              <a:ea typeface="HGS創英角ﾎﾟｯﾌﾟ体" panose="040B0A00000000000000" pitchFamily="50" charset="-128"/>
            </a:endParaRPr>
          </a:p>
        </p:txBody>
      </p:sp>
      <p:sp>
        <p:nvSpPr>
          <p:cNvPr id="25" name="円/楕円 3"/>
          <p:cNvSpPr/>
          <p:nvPr/>
        </p:nvSpPr>
        <p:spPr>
          <a:xfrm>
            <a:off x="3268257" y="2755462"/>
            <a:ext cx="4680000" cy="3960000"/>
          </a:xfrm>
          <a:prstGeom prst="ellipse">
            <a:avLst/>
          </a:prstGeom>
          <a:solidFill>
            <a:srgbClr val="0070C0">
              <a:alpha val="2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12"/>
          <p:cNvSpPr/>
          <p:nvPr/>
        </p:nvSpPr>
        <p:spPr>
          <a:xfrm>
            <a:off x="3268257" y="962312"/>
            <a:ext cx="4680000" cy="3960000"/>
          </a:xfrm>
          <a:prstGeom prst="ellipse">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13"/>
          <p:cNvSpPr/>
          <p:nvPr/>
        </p:nvSpPr>
        <p:spPr>
          <a:xfrm>
            <a:off x="648760" y="962312"/>
            <a:ext cx="4680000" cy="3960000"/>
          </a:xfrm>
          <a:prstGeom prst="ellipse">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6600468" y="5003152"/>
            <a:ext cx="1210588" cy="707886"/>
          </a:xfrm>
          <a:prstGeom prst="rect">
            <a:avLst/>
          </a:prstGeom>
          <a:noFill/>
        </p:spPr>
        <p:txBody>
          <a:bodyPr wrap="none" rtlCol="0">
            <a:spAutoFit/>
          </a:bodyPr>
          <a:lstStyle/>
          <a:p>
            <a:r>
              <a:rPr kumimoji="1" lang="ja-JP" altLang="en-US" sz="4000" dirty="0" smtClean="0">
                <a:solidFill>
                  <a:srgbClr val="0000CC"/>
                </a:solidFill>
                <a:latin typeface="HGS創英角ﾎﾟｯﾌﾟ体" panose="040B0A00000000000000" pitchFamily="50" charset="-128"/>
                <a:ea typeface="HGS創英角ﾎﾟｯﾌﾟ体" panose="040B0A00000000000000" pitchFamily="50" charset="-128"/>
              </a:rPr>
              <a:t>歯質</a:t>
            </a:r>
            <a:endParaRPr kumimoji="1" lang="ja-JP" altLang="en-US" sz="4000" dirty="0">
              <a:solidFill>
                <a:srgbClr val="0000CC"/>
              </a:solidFill>
              <a:latin typeface="HGS創英角ﾎﾟｯﾌﾟ体" panose="040B0A00000000000000" pitchFamily="50" charset="-128"/>
              <a:ea typeface="HGS創英角ﾎﾟｯﾌﾟ体" panose="040B0A00000000000000" pitchFamily="50" charset="-128"/>
            </a:endParaRPr>
          </a:p>
        </p:txBody>
      </p:sp>
      <p:sp>
        <p:nvSpPr>
          <p:cNvPr id="31" name="テキスト ボックス 30"/>
          <p:cNvSpPr txBox="1"/>
          <p:nvPr/>
        </p:nvSpPr>
        <p:spPr>
          <a:xfrm>
            <a:off x="882212" y="2309374"/>
            <a:ext cx="1210588" cy="707886"/>
          </a:xfrm>
          <a:prstGeom prst="rect">
            <a:avLst/>
          </a:prstGeom>
          <a:noFill/>
        </p:spPr>
        <p:txBody>
          <a:bodyPr wrap="none" rtlCol="0">
            <a:spAutoFit/>
          </a:bodyPr>
          <a:lstStyle/>
          <a:p>
            <a:r>
              <a:rPr kumimoji="1" lang="ja-JP" altLang="en-US" sz="4000" dirty="0" smtClean="0">
                <a:solidFill>
                  <a:srgbClr val="006600"/>
                </a:solidFill>
                <a:latin typeface="HGS創英角ﾎﾟｯﾌﾟ体" panose="040B0A00000000000000" pitchFamily="50" charset="-128"/>
                <a:ea typeface="HGS創英角ﾎﾟｯﾌﾟ体" panose="040B0A00000000000000" pitchFamily="50" charset="-128"/>
              </a:rPr>
              <a:t>細菌</a:t>
            </a:r>
            <a:endParaRPr kumimoji="1" lang="ja-JP" altLang="en-US" sz="4000" dirty="0">
              <a:solidFill>
                <a:srgbClr val="006600"/>
              </a:solidFill>
              <a:latin typeface="HGS創英角ﾎﾟｯﾌﾟ体" panose="040B0A00000000000000" pitchFamily="50" charset="-128"/>
              <a:ea typeface="HGS創英角ﾎﾟｯﾌﾟ体" panose="040B0A00000000000000" pitchFamily="50" charset="-128"/>
            </a:endParaRPr>
          </a:p>
        </p:txBody>
      </p:sp>
      <p:sp>
        <p:nvSpPr>
          <p:cNvPr id="32" name="テキスト ボックス 31"/>
          <p:cNvSpPr txBox="1"/>
          <p:nvPr/>
        </p:nvSpPr>
        <p:spPr>
          <a:xfrm>
            <a:off x="6820036" y="2500324"/>
            <a:ext cx="1210588" cy="707886"/>
          </a:xfrm>
          <a:prstGeom prst="rect">
            <a:avLst/>
          </a:prstGeom>
          <a:noFill/>
        </p:spPr>
        <p:txBody>
          <a:bodyPr wrap="none" rtlCol="0">
            <a:spAutoFit/>
          </a:bodyPr>
          <a:lstStyle/>
          <a:p>
            <a:r>
              <a:rPr kumimoji="1" lang="ja-JP" altLang="en-US" sz="4000" dirty="0" smtClean="0">
                <a:solidFill>
                  <a:srgbClr val="FF0000"/>
                </a:solidFill>
                <a:latin typeface="HGS創英角ﾎﾟｯﾌﾟ体" panose="040B0A00000000000000" pitchFamily="50" charset="-128"/>
                <a:ea typeface="HGS創英角ﾎﾟｯﾌﾟ体" panose="040B0A00000000000000" pitchFamily="50" charset="-128"/>
              </a:rPr>
              <a:t>砂糖</a:t>
            </a:r>
            <a:endParaRPr kumimoji="1" lang="ja-JP" altLang="en-US" sz="4000" dirty="0">
              <a:solidFill>
                <a:srgbClr val="FF0000"/>
              </a:solidFill>
              <a:latin typeface="HGS創英角ﾎﾟｯﾌﾟ体" panose="040B0A00000000000000" pitchFamily="50" charset="-128"/>
              <a:ea typeface="HGS創英角ﾎﾟｯﾌﾟ体" panose="040B0A00000000000000" pitchFamily="50" charset="-128"/>
            </a:endParaRPr>
          </a:p>
        </p:txBody>
      </p:sp>
      <p:pic>
        <p:nvPicPr>
          <p:cNvPr id="40" name="図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7575" y="4932734"/>
            <a:ext cx="1845261" cy="1683800"/>
          </a:xfrm>
          <a:prstGeom prst="rect">
            <a:avLst/>
          </a:prstGeom>
        </p:spPr>
      </p:pic>
      <p:pic>
        <p:nvPicPr>
          <p:cNvPr id="42" name="図 41"/>
          <p:cNvPicPr>
            <a:picLocks noChangeAspect="1"/>
          </p:cNvPicPr>
          <p:nvPr/>
        </p:nvPicPr>
        <p:blipFill rotWithShape="1">
          <a:blip r:embed="rId4">
            <a:extLst>
              <a:ext uri="{28A0092B-C50C-407E-A947-70E740481C1C}">
                <a14:useLocalDpi xmlns:a14="http://schemas.microsoft.com/office/drawing/2010/main" val="0"/>
              </a:ext>
            </a:extLst>
          </a:blip>
          <a:srcRect l="21293" r="18824" b="50000"/>
          <a:stretch/>
        </p:blipFill>
        <p:spPr>
          <a:xfrm>
            <a:off x="1926138" y="1151028"/>
            <a:ext cx="1342119" cy="1323573"/>
          </a:xfrm>
          <a:prstGeom prst="rect">
            <a:avLst/>
          </a:prstGeom>
        </p:spPr>
      </p:pic>
      <p:sp>
        <p:nvSpPr>
          <p:cNvPr id="43" name="円/楕円 13"/>
          <p:cNvSpPr/>
          <p:nvPr/>
        </p:nvSpPr>
        <p:spPr>
          <a:xfrm>
            <a:off x="648760" y="2755462"/>
            <a:ext cx="4680000" cy="3960000"/>
          </a:xfrm>
          <a:prstGeom prst="ellipse">
            <a:avLst/>
          </a:prstGeom>
          <a:solidFill>
            <a:srgbClr val="FFC0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2594921" y="2186116"/>
            <a:ext cx="3600400" cy="3182284"/>
            <a:chOff x="-4283643" y="1426118"/>
            <a:chExt cx="3600400" cy="3182284"/>
          </a:xfrm>
        </p:grpSpPr>
        <p:sp>
          <p:nvSpPr>
            <p:cNvPr id="3" name="爆発 2 2"/>
            <p:cNvSpPr/>
            <p:nvPr/>
          </p:nvSpPr>
          <p:spPr>
            <a:xfrm>
              <a:off x="-4283643" y="1426118"/>
              <a:ext cx="3600400" cy="3182284"/>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6912" y="2118278"/>
              <a:ext cx="2134570" cy="1947796"/>
            </a:xfrm>
            <a:prstGeom prst="rect">
              <a:avLst/>
            </a:prstGeom>
          </p:spPr>
        </p:pic>
      </p:grpSp>
      <p:pic>
        <p:nvPicPr>
          <p:cNvPr id="28" name="Picture 2" descr="http://1.bp.blogspot.com/-ZELov-QvHaU/UVWMfIiV3bI/AAAAAAAAPIM/xxWcxLdHrwk/s1600/candy.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29510" y="1434574"/>
            <a:ext cx="1282737" cy="1017990"/>
          </a:xfrm>
          <a:prstGeom prst="rect">
            <a:avLst/>
          </a:prstGeom>
          <a:noFill/>
          <a:extLst>
            <a:ext uri="{909E8E84-426E-40DD-AFC4-6F175D3DCCD1}">
              <a14:hiddenFill xmlns:a14="http://schemas.microsoft.com/office/drawing/2010/main">
                <a:solidFill>
                  <a:srgbClr val="FFFFFF"/>
                </a:solidFill>
              </a14:hiddenFill>
            </a:ext>
          </a:extLst>
        </p:spPr>
      </p:pic>
      <p:sp>
        <p:nvSpPr>
          <p:cNvPr id="44" name="テキスト ボックス 43"/>
          <p:cNvSpPr txBox="1"/>
          <p:nvPr/>
        </p:nvSpPr>
        <p:spPr>
          <a:xfrm>
            <a:off x="769124" y="4902431"/>
            <a:ext cx="1210588" cy="707886"/>
          </a:xfrm>
          <a:prstGeom prst="rect">
            <a:avLst/>
          </a:prstGeom>
          <a:noFill/>
        </p:spPr>
        <p:txBody>
          <a:bodyPr wrap="none" rtlCol="0">
            <a:spAutoFit/>
          </a:bodyPr>
          <a:lstStyle/>
          <a:p>
            <a:r>
              <a:rPr kumimoji="1" lang="ja-JP" altLang="en-US" sz="4000" dirty="0" smtClean="0">
                <a:solidFill>
                  <a:schemeClr val="accent6"/>
                </a:solidFill>
                <a:latin typeface="HGS創英角ﾎﾟｯﾌﾟ体" panose="040B0A00000000000000" pitchFamily="50" charset="-128"/>
                <a:ea typeface="HGS創英角ﾎﾟｯﾌﾟ体" panose="040B0A00000000000000" pitchFamily="50" charset="-128"/>
              </a:rPr>
              <a:t>時間</a:t>
            </a:r>
            <a:endParaRPr kumimoji="1" lang="ja-JP" altLang="en-US" sz="4000" dirty="0">
              <a:solidFill>
                <a:schemeClr val="accent6"/>
              </a:solidFill>
              <a:latin typeface="HGS創英角ﾎﾟｯﾌﾟ体" panose="040B0A00000000000000" pitchFamily="50" charset="-128"/>
              <a:ea typeface="HGS創英角ﾎﾟｯﾌﾟ体" panose="040B0A00000000000000" pitchFamily="50" charset="-128"/>
            </a:endParaRPr>
          </a:p>
        </p:txBody>
      </p:sp>
      <p:pic>
        <p:nvPicPr>
          <p:cNvPr id="12" name="図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25579" y="1030301"/>
            <a:ext cx="1181265" cy="1714739"/>
          </a:xfrm>
          <a:prstGeom prst="rect">
            <a:avLst/>
          </a:prstGeom>
        </p:spPr>
      </p:pic>
      <p:pic>
        <p:nvPicPr>
          <p:cNvPr id="13" name="図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45013" y="5078746"/>
            <a:ext cx="1336604" cy="1336604"/>
          </a:xfrm>
          <a:prstGeom prst="rect">
            <a:avLst/>
          </a:prstGeom>
        </p:spPr>
      </p:pic>
      <p:sp>
        <p:nvSpPr>
          <p:cNvPr id="2" name="テキスト ボックス 1"/>
          <p:cNvSpPr txBox="1"/>
          <p:nvPr/>
        </p:nvSpPr>
        <p:spPr>
          <a:xfrm>
            <a:off x="3563888" y="-30700"/>
            <a:ext cx="2579552"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は　　　　 な　　　 　た</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899592" y="2118278"/>
            <a:ext cx="1149674" cy="338554"/>
          </a:xfrm>
          <a:prstGeom prst="rect">
            <a:avLst/>
          </a:prstGeom>
          <a:noFill/>
        </p:spPr>
        <p:txBody>
          <a:bodyPr wrap="none" rtlCol="0">
            <a:spAutoFit/>
          </a:bodyPr>
          <a:lstStyle/>
          <a:p>
            <a:r>
              <a:rPr lang="ja-JP" altLang="en-US" sz="1600" b="1" dirty="0" smtClean="0">
                <a:latin typeface="HG丸ｺﾞｼｯｸM-PRO" panose="020F0600000000000000" pitchFamily="50" charset="-128"/>
                <a:ea typeface="HG丸ｺﾞｼｯｸM-PRO" panose="020F0600000000000000" pitchFamily="50" charset="-128"/>
              </a:rPr>
              <a:t>さい きん </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a:off x="967897" y="4686425"/>
            <a:ext cx="942887" cy="338554"/>
          </a:xfrm>
          <a:prstGeom prst="rect">
            <a:avLst/>
          </a:prstGeom>
          <a:noFill/>
        </p:spPr>
        <p:txBody>
          <a:bodyPr wrap="none" rtlCol="0">
            <a:spAutoFit/>
          </a:bodyPr>
          <a:lstStyle/>
          <a:p>
            <a:r>
              <a:rPr lang="ja-JP" altLang="en-US" sz="1600" b="1" dirty="0" smtClean="0">
                <a:latin typeface="HG丸ｺﾞｼｯｸM-PRO" panose="020F0600000000000000" pitchFamily="50" charset="-128"/>
                <a:ea typeface="HG丸ｺﾞｼｯｸM-PRO" panose="020F0600000000000000" pitchFamily="50" charset="-128"/>
              </a:rPr>
              <a:t>じ  かん</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6720600" y="4811084"/>
            <a:ext cx="1005403" cy="338554"/>
          </a:xfrm>
          <a:prstGeom prst="rect">
            <a:avLst/>
          </a:prstGeom>
          <a:noFill/>
        </p:spPr>
        <p:txBody>
          <a:bodyPr wrap="none" rtlCol="0">
            <a:spAutoFit/>
          </a:bodyPr>
          <a:lstStyle/>
          <a:p>
            <a:r>
              <a:rPr lang="ja-JP" altLang="en-US" sz="1600" b="1" dirty="0" smtClean="0">
                <a:latin typeface="HG丸ｺﾞｼｯｸM-PRO" panose="020F0600000000000000" pitchFamily="50" charset="-128"/>
                <a:ea typeface="HG丸ｺﾞｼｯｸM-PRO" panose="020F0600000000000000" pitchFamily="50" charset="-128"/>
              </a:rPr>
              <a:t>し　しつ</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6948264" y="2331047"/>
            <a:ext cx="1011815" cy="338554"/>
          </a:xfrm>
          <a:prstGeom prst="rect">
            <a:avLst/>
          </a:prstGeom>
          <a:noFill/>
        </p:spPr>
        <p:txBody>
          <a:bodyPr wrap="none" rtlCol="0">
            <a:spAutoFit/>
          </a:bodyPr>
          <a:lstStyle/>
          <a:p>
            <a:r>
              <a:rPr lang="ja-JP" altLang="en-US" sz="1600" b="1" dirty="0" smtClean="0">
                <a:latin typeface="HG丸ｺﾞｼｯｸM-PRO" panose="020F0600000000000000" pitchFamily="50" charset="-128"/>
                <a:ea typeface="HG丸ｺﾞｼｯｸM-PRO" panose="020F0600000000000000" pitchFamily="50" charset="-128"/>
              </a:rPr>
              <a:t>さ   とう</a:t>
            </a:r>
            <a:endParaRPr kumimoji="1" lang="ja-JP" altLang="en-US" sz="16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24632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Effect transition="in" filter="fade">
                                      <p:cBhvr>
                                        <p:cTn id="5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0" grpId="0"/>
      <p:bldP spid="32" grpId="0"/>
      <p:bldP spid="43" grpId="0" animBg="1"/>
      <p:bldP spid="44" grpId="0"/>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0" y="-2"/>
            <a:ext cx="9144000" cy="828000"/>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1692516" y="71192"/>
            <a:ext cx="4814138" cy="769441"/>
          </a:xfrm>
          <a:prstGeom prst="rect">
            <a:avLst/>
          </a:prstGeom>
          <a:noFill/>
        </p:spPr>
        <p:txBody>
          <a:bodyPr wrap="none" rtlCol="0">
            <a:spAutoFit/>
          </a:bodyPr>
          <a:lstStyle/>
          <a:p>
            <a:pPr marL="266700"/>
            <a:r>
              <a:rPr lang="ja-JP" altLang="en-US" sz="2800" dirty="0" smtClean="0">
                <a:latin typeface="HGS創英角ﾎﾟｯﾌﾟ体" panose="040B0A00000000000000" pitchFamily="50" charset="-128"/>
                <a:ea typeface="HGS創英角ﾎﾟｯﾌﾟ体" panose="040B0A00000000000000" pitchFamily="50" charset="-128"/>
              </a:rPr>
              <a:t>むし歯の成り立ち　</a:t>
            </a:r>
            <a:r>
              <a:rPr lang="ja-JP" altLang="en-US" sz="4400" dirty="0" smtClean="0">
                <a:latin typeface="HGS創英角ﾎﾟｯﾌﾟ体" panose="040B0A00000000000000" pitchFamily="50" charset="-128"/>
                <a:ea typeface="HGS創英角ﾎﾟｯﾌﾟ体" panose="040B0A00000000000000" pitchFamily="50" charset="-128"/>
              </a:rPr>
              <a:t>細菌</a:t>
            </a:r>
            <a:endParaRPr lang="en-US" altLang="ja-JP" sz="4400" dirty="0" smtClean="0">
              <a:latin typeface="HGS創英角ﾎﾟｯﾌﾟ体" panose="040B0A00000000000000" pitchFamily="50" charset="-128"/>
              <a:ea typeface="HGS創英角ﾎﾟｯﾌﾟ体" panose="040B0A00000000000000" pitchFamily="50" charset="-128"/>
            </a:endParaRPr>
          </a:p>
        </p:txBody>
      </p:sp>
      <p:pic>
        <p:nvPicPr>
          <p:cNvPr id="42" name="図 41"/>
          <p:cNvPicPr>
            <a:picLocks noChangeAspect="1"/>
          </p:cNvPicPr>
          <p:nvPr/>
        </p:nvPicPr>
        <p:blipFill rotWithShape="1">
          <a:blip r:embed="rId3" cstate="print">
            <a:extLst>
              <a:ext uri="{28A0092B-C50C-407E-A947-70E740481C1C}">
                <a14:useLocalDpi xmlns:a14="http://schemas.microsoft.com/office/drawing/2010/main" val="0"/>
              </a:ext>
            </a:extLst>
          </a:blip>
          <a:srcRect l="21293" r="18824" b="50000"/>
          <a:stretch/>
        </p:blipFill>
        <p:spPr>
          <a:xfrm>
            <a:off x="342038" y="1829419"/>
            <a:ext cx="926850" cy="914042"/>
          </a:xfrm>
          <a:prstGeom prst="rect">
            <a:avLst/>
          </a:prstGeom>
        </p:spPr>
      </p:pic>
      <p:pic>
        <p:nvPicPr>
          <p:cNvPr id="18" name="図 17"/>
          <p:cNvPicPr/>
          <p:nvPr/>
        </p:nvPicPr>
        <p:blipFill rotWithShape="1">
          <a:blip r:embed="rId4" cstate="print">
            <a:extLst>
              <a:ext uri="{28A0092B-C50C-407E-A947-70E740481C1C}">
                <a14:useLocalDpi xmlns:a14="http://schemas.microsoft.com/office/drawing/2010/main" val="0"/>
              </a:ext>
            </a:extLst>
          </a:blip>
          <a:srcRect l="49499" t="32775" r="21860" b="23438"/>
          <a:stretch/>
        </p:blipFill>
        <p:spPr bwMode="auto">
          <a:xfrm>
            <a:off x="1597566" y="1521334"/>
            <a:ext cx="6147115" cy="4363517"/>
          </a:xfrm>
          <a:prstGeom prst="rect">
            <a:avLst/>
          </a:prstGeom>
          <a:ln>
            <a:noFill/>
          </a:ln>
          <a:extLst>
            <a:ext uri="{53640926-AAD7-44D8-BBD7-CCE9431645EC}">
              <a14:shadowObscured xmlns:a14="http://schemas.microsoft.com/office/drawing/2010/main"/>
            </a:ext>
          </a:extLst>
        </p:spPr>
      </p:pic>
      <p:sp>
        <p:nvSpPr>
          <p:cNvPr id="19" name="テキスト ボックス 18"/>
          <p:cNvSpPr txBox="1"/>
          <p:nvPr/>
        </p:nvSpPr>
        <p:spPr>
          <a:xfrm>
            <a:off x="1889655" y="998114"/>
            <a:ext cx="6809472" cy="523220"/>
          </a:xfrm>
          <a:prstGeom prst="rect">
            <a:avLst/>
          </a:prstGeom>
          <a:noFill/>
        </p:spPr>
        <p:txBody>
          <a:bodyPr wrap="squar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歯についた汚れを顕微鏡で見ると・・・</a:t>
            </a:r>
            <a:endParaRPr lang="en-US" altLang="ja-JP" sz="2800" dirty="0" smtClean="0">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198248" y="6131553"/>
            <a:ext cx="8945752" cy="523220"/>
          </a:xfrm>
          <a:prstGeom prst="rect">
            <a:avLst/>
          </a:prstGeom>
          <a:noFill/>
        </p:spPr>
        <p:txBody>
          <a:bodyPr wrap="squar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見えているものは、食べかすではなく細菌の塊です！</a:t>
            </a:r>
            <a:endParaRPr lang="en-US" altLang="ja-JP" sz="2800" dirty="0" smtClean="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8544" y="3966747"/>
            <a:ext cx="1054818" cy="1541664"/>
          </a:xfrm>
          <a:prstGeom prst="rect">
            <a:avLst/>
          </a:prstGeom>
        </p:spPr>
      </p:pic>
      <p:sp>
        <p:nvSpPr>
          <p:cNvPr id="10" name="テキスト ボックス 9"/>
          <p:cNvSpPr txBox="1"/>
          <p:nvPr/>
        </p:nvSpPr>
        <p:spPr>
          <a:xfrm>
            <a:off x="5220072" y="-86289"/>
            <a:ext cx="1143262"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さい  きん</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1979712" y="809615"/>
            <a:ext cx="4770858"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は　　　　　　    よご　　　けん び きょう　み</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289620" y="5912315"/>
            <a:ext cx="7983276" cy="338554"/>
          </a:xfrm>
          <a:prstGeom prst="rect">
            <a:avLst/>
          </a:prstGeom>
          <a:noFill/>
        </p:spPr>
        <p:txBody>
          <a:bodyPr wrap="none" rtlCol="0">
            <a:spAutoFit/>
          </a:bodyPr>
          <a:lstStyle/>
          <a:p>
            <a:r>
              <a:rPr lang="ja-JP" altLang="en-US" sz="1600" dirty="0">
                <a:latin typeface="HG丸ｺﾞｼｯｸM-PRO" panose="020F0600000000000000" pitchFamily="50" charset="-128"/>
                <a:ea typeface="HG丸ｺﾞｼｯｸM-PRO" panose="020F0600000000000000" pitchFamily="50" charset="-128"/>
              </a:rPr>
              <a:t>み</a:t>
            </a:r>
            <a:r>
              <a:rPr lang="ja-JP" altLang="en-US" sz="1600" dirty="0" smtClean="0">
                <a:latin typeface="HG丸ｺﾞｼｯｸM-PRO" panose="020F0600000000000000" pitchFamily="50" charset="-128"/>
                <a:ea typeface="HG丸ｺﾞｼｯｸM-PRO" panose="020F0600000000000000" pitchFamily="50" charset="-128"/>
              </a:rPr>
              <a:t>　　　　　　　　　　　　　　  た　　　　　　　　　　　　 さいきん　かたまり</a:t>
            </a:r>
            <a:endParaRPr kumimoji="1" lang="ja-JP" altLang="en-US" sz="1600" dirty="0">
              <a:latin typeface="HG丸ｺﾞｼｯｸM-PRO" panose="020F0600000000000000" pitchFamily="50" charset="-128"/>
              <a:ea typeface="HG丸ｺﾞｼｯｸM-PRO" panose="020F0600000000000000" pitchFamily="50" charset="-128"/>
            </a:endParaRPr>
          </a:p>
        </p:txBody>
      </p:sp>
      <p:cxnSp>
        <p:nvCxnSpPr>
          <p:cNvPr id="8" name="直線矢印コネクタ 7"/>
          <p:cNvCxnSpPr/>
          <p:nvPr/>
        </p:nvCxnSpPr>
        <p:spPr>
          <a:xfrm flipH="1" flipV="1">
            <a:off x="1982993" y="4657640"/>
            <a:ext cx="236130" cy="177873"/>
          </a:xfrm>
          <a:prstGeom prst="straightConnector1">
            <a:avLst/>
          </a:prstGeom>
          <a:ln w="41275" cap="flat">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4789034" y="3089784"/>
            <a:ext cx="124681" cy="440633"/>
          </a:xfrm>
          <a:prstGeom prst="straightConnector1">
            <a:avLst/>
          </a:prstGeom>
          <a:ln w="41275" cap="flat">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5105082" y="2317317"/>
            <a:ext cx="208309" cy="157075"/>
          </a:xfrm>
          <a:prstGeom prst="straightConnector1">
            <a:avLst/>
          </a:prstGeom>
          <a:ln w="41275" cap="flat">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3809828" y="3289662"/>
            <a:ext cx="144016" cy="360040"/>
          </a:xfrm>
          <a:prstGeom prst="straightConnector1">
            <a:avLst/>
          </a:prstGeom>
          <a:ln w="41275" cap="flat">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6138077" y="1853854"/>
            <a:ext cx="144016" cy="360040"/>
          </a:xfrm>
          <a:prstGeom prst="straightConnector1">
            <a:avLst/>
          </a:prstGeom>
          <a:ln w="41275" cap="flat">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3175333" y="3755077"/>
            <a:ext cx="144016" cy="360040"/>
          </a:xfrm>
          <a:prstGeom prst="straightConnector1">
            <a:avLst/>
          </a:prstGeom>
          <a:ln w="41275" cap="flat">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a:off x="5294391" y="4597638"/>
            <a:ext cx="126007" cy="383990"/>
          </a:xfrm>
          <a:prstGeom prst="straightConnector1">
            <a:avLst/>
          </a:prstGeom>
          <a:ln w="41275" cap="flat">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4565555" y="1729745"/>
            <a:ext cx="144016" cy="360040"/>
          </a:xfrm>
          <a:prstGeom prst="straightConnector1">
            <a:avLst/>
          </a:prstGeom>
          <a:ln w="41275" cap="flat">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3943908" y="2666201"/>
            <a:ext cx="468183" cy="100241"/>
          </a:xfrm>
          <a:prstGeom prst="straightConnector1">
            <a:avLst/>
          </a:prstGeom>
          <a:ln w="41275" cap="flat">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2339752" y="2793176"/>
            <a:ext cx="144016" cy="360040"/>
          </a:xfrm>
          <a:prstGeom prst="straightConnector1">
            <a:avLst/>
          </a:prstGeom>
          <a:ln w="41275" cap="flat">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H="1">
            <a:off x="6304783" y="4225306"/>
            <a:ext cx="126007" cy="383990"/>
          </a:xfrm>
          <a:prstGeom prst="straightConnector1">
            <a:avLst/>
          </a:prstGeom>
          <a:ln w="41275" cap="flat">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H="1" flipV="1">
            <a:off x="4099585" y="4835513"/>
            <a:ext cx="220030" cy="34221"/>
          </a:xfrm>
          <a:prstGeom prst="straightConnector1">
            <a:avLst/>
          </a:prstGeom>
          <a:ln w="41275" cap="flat">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H="1">
            <a:off x="6615778" y="2966465"/>
            <a:ext cx="126007" cy="383990"/>
          </a:xfrm>
          <a:prstGeom prst="straightConnector1">
            <a:avLst/>
          </a:prstGeom>
          <a:ln w="41275" cap="flat">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H="1" flipV="1">
            <a:off x="4567768" y="4252156"/>
            <a:ext cx="283607" cy="165145"/>
          </a:xfrm>
          <a:prstGeom prst="straightConnector1">
            <a:avLst/>
          </a:prstGeom>
          <a:ln w="41275" cap="flat">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H="1">
            <a:off x="5551345" y="3475970"/>
            <a:ext cx="126007" cy="383990"/>
          </a:xfrm>
          <a:prstGeom prst="straightConnector1">
            <a:avLst/>
          </a:prstGeom>
          <a:ln w="41275" cap="flat">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8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repeatCount="500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par>
                                <p:cTn id="11" presetID="10" presetClass="entr" presetSubtype="0" repeatCount="500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repeatCount="500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childTnLst>
                                </p:cTn>
                              </p:par>
                              <p:par>
                                <p:cTn id="17" presetID="10" presetClass="entr" presetSubtype="0" repeatCount="500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childTnLst>
                                </p:cTn>
                              </p:par>
                              <p:par>
                                <p:cTn id="20" presetID="10" presetClass="entr" presetSubtype="0" repeatCount="500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childTnLst>
                                </p:cTn>
                              </p:par>
                              <p:par>
                                <p:cTn id="23" presetID="10" presetClass="entr" presetSubtype="0" repeatCount="500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childTnLst>
                                </p:cTn>
                              </p:par>
                              <p:par>
                                <p:cTn id="26" presetID="10" presetClass="entr" presetSubtype="0" repeatCount="500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childTnLst>
                                </p:cTn>
                              </p:par>
                              <p:par>
                                <p:cTn id="29" presetID="10" presetClass="entr" presetSubtype="0" repeatCount="500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childTnLst>
                                </p:cTn>
                              </p:par>
                              <p:par>
                                <p:cTn id="32" presetID="10" presetClass="entr" presetSubtype="0" repeatCount="500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childTnLst>
                                </p:cTn>
                              </p:par>
                              <p:par>
                                <p:cTn id="35" presetID="10" presetClass="entr" presetSubtype="0" repeatCount="500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1000"/>
                                        <p:tgtEl>
                                          <p:spTgt spid="35"/>
                                        </p:tgtEl>
                                      </p:cBhvr>
                                    </p:animEffect>
                                  </p:childTnLst>
                                </p:cTn>
                              </p:par>
                              <p:par>
                                <p:cTn id="38" presetID="10" presetClass="entr" presetSubtype="0" repeatCount="500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1000"/>
                                        <p:tgtEl>
                                          <p:spTgt spid="36"/>
                                        </p:tgtEl>
                                      </p:cBhvr>
                                    </p:animEffect>
                                  </p:childTnLst>
                                </p:cTn>
                              </p:par>
                              <p:par>
                                <p:cTn id="41" presetID="10" presetClass="entr" presetSubtype="0" repeatCount="500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childTnLst>
                                </p:cTn>
                              </p:par>
                              <p:par>
                                <p:cTn id="44" presetID="10" presetClass="entr" presetSubtype="0" repeatCount="5000"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1000"/>
                                        <p:tgtEl>
                                          <p:spTgt spid="38"/>
                                        </p:tgtEl>
                                      </p:cBhvr>
                                    </p:animEffect>
                                  </p:childTnLst>
                                </p:cTn>
                              </p:par>
                              <p:par>
                                <p:cTn id="47" presetID="10" presetClass="entr" presetSubtype="0" repeatCount="500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0" y="-1"/>
            <a:ext cx="9144000" cy="870720"/>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2133989" y="190381"/>
            <a:ext cx="4919646" cy="707886"/>
          </a:xfrm>
          <a:prstGeom prst="rect">
            <a:avLst/>
          </a:prstGeom>
          <a:noFill/>
        </p:spPr>
        <p:txBody>
          <a:bodyPr wrap="square" rtlCol="0">
            <a:spAutoFit/>
          </a:bodyPr>
          <a:lstStyle/>
          <a:p>
            <a:pPr marL="266700"/>
            <a:r>
              <a:rPr lang="ja-JP" altLang="en-US" sz="2800" dirty="0">
                <a:latin typeface="HGS創英角ﾎﾟｯﾌﾟ体" panose="040B0A00000000000000" pitchFamily="50" charset="-128"/>
                <a:ea typeface="HGS創英角ﾎﾟｯﾌﾟ体" panose="040B0A00000000000000" pitchFamily="50" charset="-128"/>
              </a:rPr>
              <a:t>むし歯の</a:t>
            </a:r>
            <a:r>
              <a:rPr lang="ja-JP" altLang="en-US" sz="2800" dirty="0" smtClean="0">
                <a:latin typeface="HGS創英角ﾎﾟｯﾌﾟ体" panose="040B0A00000000000000" pitchFamily="50" charset="-128"/>
                <a:ea typeface="HGS創英角ﾎﾟｯﾌﾟ体" panose="040B0A00000000000000" pitchFamily="50" charset="-128"/>
              </a:rPr>
              <a:t>成り立ち　</a:t>
            </a:r>
            <a:r>
              <a:rPr lang="ja-JP" altLang="en-US" sz="4000" dirty="0" smtClean="0">
                <a:latin typeface="HGS創英角ﾎﾟｯﾌﾟ体" panose="040B0A00000000000000" pitchFamily="50" charset="-128"/>
                <a:ea typeface="HGS創英角ﾎﾟｯﾌﾟ体" panose="040B0A00000000000000" pitchFamily="50" charset="-128"/>
              </a:rPr>
              <a:t>砂糖　　</a:t>
            </a:r>
            <a:endParaRPr lang="en-US" altLang="ja-JP" sz="2800" dirty="0" smtClean="0">
              <a:latin typeface="HGS創英角ﾎﾟｯﾌﾟ体" panose="040B0A00000000000000" pitchFamily="50" charset="-128"/>
              <a:ea typeface="HGS創英角ﾎﾟｯﾌﾟ体" panose="040B0A00000000000000" pitchFamily="50" charset="-128"/>
            </a:endParaRPr>
          </a:p>
        </p:txBody>
      </p:sp>
      <p:pic>
        <p:nvPicPr>
          <p:cNvPr id="22" name="図 21"/>
          <p:cNvPicPr>
            <a:picLocks noChangeAspect="1"/>
          </p:cNvPicPr>
          <p:nvPr/>
        </p:nvPicPr>
        <p:blipFill rotWithShape="1">
          <a:blip r:embed="rId3">
            <a:extLst>
              <a:ext uri="{28A0092B-C50C-407E-A947-70E740481C1C}">
                <a14:useLocalDpi xmlns:a14="http://schemas.microsoft.com/office/drawing/2010/main" val="0"/>
              </a:ext>
            </a:extLst>
          </a:blip>
          <a:srcRect l="21293" r="18824" b="50000"/>
          <a:stretch/>
        </p:blipFill>
        <p:spPr>
          <a:xfrm>
            <a:off x="299241" y="1880336"/>
            <a:ext cx="1037756" cy="1023415"/>
          </a:xfrm>
          <a:prstGeom prst="rect">
            <a:avLst/>
          </a:prstGeom>
        </p:spPr>
      </p:pic>
      <p:grpSp>
        <p:nvGrpSpPr>
          <p:cNvPr id="3" name="グループ化 2"/>
          <p:cNvGrpSpPr/>
          <p:nvPr/>
        </p:nvGrpSpPr>
        <p:grpSpPr>
          <a:xfrm>
            <a:off x="2061681" y="1799239"/>
            <a:ext cx="1533673" cy="1226574"/>
            <a:chOff x="4598773" y="5889370"/>
            <a:chExt cx="1195835" cy="772841"/>
          </a:xfrm>
        </p:grpSpPr>
        <p:grpSp>
          <p:nvGrpSpPr>
            <p:cNvPr id="23" name="グループ化 22"/>
            <p:cNvGrpSpPr/>
            <p:nvPr/>
          </p:nvGrpSpPr>
          <p:grpSpPr>
            <a:xfrm>
              <a:off x="4799964" y="5889370"/>
              <a:ext cx="432000" cy="396000"/>
              <a:chOff x="2709911" y="5542659"/>
              <a:chExt cx="958346" cy="1004083"/>
            </a:xfrm>
            <a:solidFill>
              <a:schemeClr val="bg1"/>
            </a:solidFill>
          </p:grpSpPr>
          <p:sp>
            <p:nvSpPr>
              <p:cNvPr id="54" name="正方形/長方形 53"/>
              <p:cNvSpPr/>
              <p:nvPr/>
            </p:nvSpPr>
            <p:spPr>
              <a:xfrm>
                <a:off x="2709911" y="5718742"/>
                <a:ext cx="724346" cy="828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55" name="フローチャート: データ 54"/>
              <p:cNvSpPr/>
              <p:nvPr/>
            </p:nvSpPr>
            <p:spPr>
              <a:xfrm rot="16200000" flipH="1">
                <a:off x="3052657" y="5924259"/>
                <a:ext cx="997200" cy="234000"/>
              </a:xfrm>
              <a:prstGeom prst="flowChartInputOutp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56" name="フリーフォーム 55"/>
              <p:cNvSpPr/>
              <p:nvPr/>
            </p:nvSpPr>
            <p:spPr>
              <a:xfrm>
                <a:off x="2714171" y="5544456"/>
                <a:ext cx="954000" cy="180000"/>
              </a:xfrm>
              <a:custGeom>
                <a:avLst/>
                <a:gdLst>
                  <a:gd name="connsiteX0" fmla="*/ 0 w 972457"/>
                  <a:gd name="connsiteY0" fmla="*/ 159657 h 159657"/>
                  <a:gd name="connsiteX1" fmla="*/ 754743 w 972457"/>
                  <a:gd name="connsiteY1" fmla="*/ 159657 h 159657"/>
                  <a:gd name="connsiteX2" fmla="*/ 972457 w 972457"/>
                  <a:gd name="connsiteY2" fmla="*/ 0 h 159657"/>
                  <a:gd name="connsiteX3" fmla="*/ 246743 w 972457"/>
                  <a:gd name="connsiteY3" fmla="*/ 0 h 159657"/>
                  <a:gd name="connsiteX4" fmla="*/ 0 w 972457"/>
                  <a:gd name="connsiteY4" fmla="*/ 159657 h 159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457" h="159657">
                    <a:moveTo>
                      <a:pt x="0" y="159657"/>
                    </a:moveTo>
                    <a:lnTo>
                      <a:pt x="754743" y="159657"/>
                    </a:lnTo>
                    <a:lnTo>
                      <a:pt x="972457" y="0"/>
                    </a:lnTo>
                    <a:lnTo>
                      <a:pt x="246743" y="0"/>
                    </a:lnTo>
                    <a:lnTo>
                      <a:pt x="0" y="159657"/>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grpSp>
          <p:nvGrpSpPr>
            <p:cNvPr id="24" name="グループ化 23"/>
            <p:cNvGrpSpPr/>
            <p:nvPr/>
          </p:nvGrpSpPr>
          <p:grpSpPr>
            <a:xfrm>
              <a:off x="4598773" y="6149982"/>
              <a:ext cx="432000" cy="396000"/>
              <a:chOff x="2709911" y="5542659"/>
              <a:chExt cx="958346" cy="1004083"/>
            </a:xfrm>
            <a:solidFill>
              <a:schemeClr val="accent6">
                <a:lumMod val="20000"/>
                <a:lumOff val="80000"/>
              </a:schemeClr>
            </a:solidFill>
          </p:grpSpPr>
          <p:sp>
            <p:nvSpPr>
              <p:cNvPr id="50" name="正方形/長方形 49"/>
              <p:cNvSpPr/>
              <p:nvPr/>
            </p:nvSpPr>
            <p:spPr>
              <a:xfrm>
                <a:off x="2709911" y="5718742"/>
                <a:ext cx="724346" cy="828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52" name="フローチャート: データ 51"/>
              <p:cNvSpPr/>
              <p:nvPr/>
            </p:nvSpPr>
            <p:spPr>
              <a:xfrm rot="16200000" flipH="1">
                <a:off x="3052657" y="5924259"/>
                <a:ext cx="997200" cy="234000"/>
              </a:xfrm>
              <a:prstGeom prst="flowChartInputOutp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53" name="フリーフォーム 52"/>
              <p:cNvSpPr/>
              <p:nvPr/>
            </p:nvSpPr>
            <p:spPr>
              <a:xfrm>
                <a:off x="2714171" y="5544456"/>
                <a:ext cx="954000" cy="180000"/>
              </a:xfrm>
              <a:custGeom>
                <a:avLst/>
                <a:gdLst>
                  <a:gd name="connsiteX0" fmla="*/ 0 w 972457"/>
                  <a:gd name="connsiteY0" fmla="*/ 159657 h 159657"/>
                  <a:gd name="connsiteX1" fmla="*/ 754743 w 972457"/>
                  <a:gd name="connsiteY1" fmla="*/ 159657 h 159657"/>
                  <a:gd name="connsiteX2" fmla="*/ 972457 w 972457"/>
                  <a:gd name="connsiteY2" fmla="*/ 0 h 159657"/>
                  <a:gd name="connsiteX3" fmla="*/ 246743 w 972457"/>
                  <a:gd name="connsiteY3" fmla="*/ 0 h 159657"/>
                  <a:gd name="connsiteX4" fmla="*/ 0 w 972457"/>
                  <a:gd name="connsiteY4" fmla="*/ 159657 h 159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457" h="159657">
                    <a:moveTo>
                      <a:pt x="0" y="159657"/>
                    </a:moveTo>
                    <a:lnTo>
                      <a:pt x="754743" y="159657"/>
                    </a:lnTo>
                    <a:lnTo>
                      <a:pt x="972457" y="0"/>
                    </a:lnTo>
                    <a:lnTo>
                      <a:pt x="246743" y="0"/>
                    </a:lnTo>
                    <a:lnTo>
                      <a:pt x="0" y="159657"/>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grpSp>
          <p:nvGrpSpPr>
            <p:cNvPr id="29" name="グループ化 28"/>
            <p:cNvGrpSpPr/>
            <p:nvPr/>
          </p:nvGrpSpPr>
          <p:grpSpPr>
            <a:xfrm>
              <a:off x="4985407" y="6266211"/>
              <a:ext cx="432000" cy="396000"/>
              <a:chOff x="2709911" y="5542659"/>
              <a:chExt cx="958346" cy="1004083"/>
            </a:xfrm>
            <a:solidFill>
              <a:schemeClr val="bg1"/>
            </a:solidFill>
          </p:grpSpPr>
          <p:sp>
            <p:nvSpPr>
              <p:cNvPr id="46" name="正方形/長方形 45"/>
              <p:cNvSpPr/>
              <p:nvPr/>
            </p:nvSpPr>
            <p:spPr>
              <a:xfrm>
                <a:off x="2709911" y="5718742"/>
                <a:ext cx="724346" cy="828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7" name="フローチャート: データ 46"/>
              <p:cNvSpPr/>
              <p:nvPr/>
            </p:nvSpPr>
            <p:spPr>
              <a:xfrm rot="16200000" flipH="1">
                <a:off x="3052657" y="5924259"/>
                <a:ext cx="997200" cy="234000"/>
              </a:xfrm>
              <a:prstGeom prst="flowChartInputOutp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8" name="フリーフォーム 47"/>
              <p:cNvSpPr/>
              <p:nvPr/>
            </p:nvSpPr>
            <p:spPr>
              <a:xfrm>
                <a:off x="2714171" y="5544456"/>
                <a:ext cx="954000" cy="180000"/>
              </a:xfrm>
              <a:custGeom>
                <a:avLst/>
                <a:gdLst>
                  <a:gd name="connsiteX0" fmla="*/ 0 w 972457"/>
                  <a:gd name="connsiteY0" fmla="*/ 159657 h 159657"/>
                  <a:gd name="connsiteX1" fmla="*/ 754743 w 972457"/>
                  <a:gd name="connsiteY1" fmla="*/ 159657 h 159657"/>
                  <a:gd name="connsiteX2" fmla="*/ 972457 w 972457"/>
                  <a:gd name="connsiteY2" fmla="*/ 0 h 159657"/>
                  <a:gd name="connsiteX3" fmla="*/ 246743 w 972457"/>
                  <a:gd name="connsiteY3" fmla="*/ 0 h 159657"/>
                  <a:gd name="connsiteX4" fmla="*/ 0 w 972457"/>
                  <a:gd name="connsiteY4" fmla="*/ 159657 h 159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457" h="159657">
                    <a:moveTo>
                      <a:pt x="0" y="159657"/>
                    </a:moveTo>
                    <a:lnTo>
                      <a:pt x="754743" y="159657"/>
                    </a:lnTo>
                    <a:lnTo>
                      <a:pt x="972457" y="0"/>
                    </a:lnTo>
                    <a:lnTo>
                      <a:pt x="246743" y="0"/>
                    </a:lnTo>
                    <a:lnTo>
                      <a:pt x="0" y="159657"/>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grpSp>
          <p:nvGrpSpPr>
            <p:cNvPr id="33" name="グループ化 32"/>
            <p:cNvGrpSpPr/>
            <p:nvPr/>
          </p:nvGrpSpPr>
          <p:grpSpPr>
            <a:xfrm>
              <a:off x="5362608" y="6213671"/>
              <a:ext cx="432000" cy="396000"/>
              <a:chOff x="2709911" y="5542659"/>
              <a:chExt cx="958346" cy="1004083"/>
            </a:xfrm>
            <a:solidFill>
              <a:schemeClr val="accent6">
                <a:lumMod val="20000"/>
                <a:lumOff val="80000"/>
              </a:schemeClr>
            </a:solidFill>
          </p:grpSpPr>
          <p:sp>
            <p:nvSpPr>
              <p:cNvPr id="38" name="正方形/長方形 37"/>
              <p:cNvSpPr/>
              <p:nvPr/>
            </p:nvSpPr>
            <p:spPr>
              <a:xfrm>
                <a:off x="2709911" y="5718742"/>
                <a:ext cx="724346" cy="828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9" name="フローチャート: データ 38"/>
              <p:cNvSpPr/>
              <p:nvPr/>
            </p:nvSpPr>
            <p:spPr>
              <a:xfrm rot="16200000" flipH="1">
                <a:off x="3052657" y="5924259"/>
                <a:ext cx="997200" cy="234000"/>
              </a:xfrm>
              <a:prstGeom prst="flowChartInputOutp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5" name="フリーフォーム 44"/>
              <p:cNvSpPr/>
              <p:nvPr/>
            </p:nvSpPr>
            <p:spPr>
              <a:xfrm>
                <a:off x="2714171" y="5544456"/>
                <a:ext cx="954000" cy="180000"/>
              </a:xfrm>
              <a:custGeom>
                <a:avLst/>
                <a:gdLst>
                  <a:gd name="connsiteX0" fmla="*/ 0 w 972457"/>
                  <a:gd name="connsiteY0" fmla="*/ 159657 h 159657"/>
                  <a:gd name="connsiteX1" fmla="*/ 754743 w 972457"/>
                  <a:gd name="connsiteY1" fmla="*/ 159657 h 159657"/>
                  <a:gd name="connsiteX2" fmla="*/ 972457 w 972457"/>
                  <a:gd name="connsiteY2" fmla="*/ 0 h 159657"/>
                  <a:gd name="connsiteX3" fmla="*/ 246743 w 972457"/>
                  <a:gd name="connsiteY3" fmla="*/ 0 h 159657"/>
                  <a:gd name="connsiteX4" fmla="*/ 0 w 972457"/>
                  <a:gd name="connsiteY4" fmla="*/ 159657 h 159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457" h="159657">
                    <a:moveTo>
                      <a:pt x="0" y="159657"/>
                    </a:moveTo>
                    <a:lnTo>
                      <a:pt x="754743" y="159657"/>
                    </a:lnTo>
                    <a:lnTo>
                      <a:pt x="972457" y="0"/>
                    </a:lnTo>
                    <a:lnTo>
                      <a:pt x="246743" y="0"/>
                    </a:lnTo>
                    <a:lnTo>
                      <a:pt x="0" y="159657"/>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grpSp>
          <p:nvGrpSpPr>
            <p:cNvPr id="34" name="グループ化 33"/>
            <p:cNvGrpSpPr/>
            <p:nvPr/>
          </p:nvGrpSpPr>
          <p:grpSpPr>
            <a:xfrm>
              <a:off x="5193338" y="5905288"/>
              <a:ext cx="432000" cy="396000"/>
              <a:chOff x="2709911" y="5542659"/>
              <a:chExt cx="958346" cy="1004083"/>
            </a:xfrm>
            <a:solidFill>
              <a:schemeClr val="bg1"/>
            </a:solidFill>
          </p:grpSpPr>
          <p:sp>
            <p:nvSpPr>
              <p:cNvPr id="35" name="正方形/長方形 34"/>
              <p:cNvSpPr/>
              <p:nvPr/>
            </p:nvSpPr>
            <p:spPr>
              <a:xfrm>
                <a:off x="2709911" y="5718742"/>
                <a:ext cx="724346" cy="828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6" name="フローチャート: データ 35"/>
              <p:cNvSpPr/>
              <p:nvPr/>
            </p:nvSpPr>
            <p:spPr>
              <a:xfrm rot="16200000" flipH="1">
                <a:off x="3052657" y="5924259"/>
                <a:ext cx="997200" cy="234000"/>
              </a:xfrm>
              <a:prstGeom prst="flowChartInputOutp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7" name="フリーフォーム 36"/>
              <p:cNvSpPr/>
              <p:nvPr/>
            </p:nvSpPr>
            <p:spPr>
              <a:xfrm>
                <a:off x="2714171" y="5544456"/>
                <a:ext cx="954000" cy="180000"/>
              </a:xfrm>
              <a:custGeom>
                <a:avLst/>
                <a:gdLst>
                  <a:gd name="connsiteX0" fmla="*/ 0 w 972457"/>
                  <a:gd name="connsiteY0" fmla="*/ 159657 h 159657"/>
                  <a:gd name="connsiteX1" fmla="*/ 754743 w 972457"/>
                  <a:gd name="connsiteY1" fmla="*/ 159657 h 159657"/>
                  <a:gd name="connsiteX2" fmla="*/ 972457 w 972457"/>
                  <a:gd name="connsiteY2" fmla="*/ 0 h 159657"/>
                  <a:gd name="connsiteX3" fmla="*/ 246743 w 972457"/>
                  <a:gd name="connsiteY3" fmla="*/ 0 h 159657"/>
                  <a:gd name="connsiteX4" fmla="*/ 0 w 972457"/>
                  <a:gd name="connsiteY4" fmla="*/ 159657 h 159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457" h="159657">
                    <a:moveTo>
                      <a:pt x="0" y="159657"/>
                    </a:moveTo>
                    <a:lnTo>
                      <a:pt x="754743" y="159657"/>
                    </a:lnTo>
                    <a:lnTo>
                      <a:pt x="972457" y="0"/>
                    </a:lnTo>
                    <a:lnTo>
                      <a:pt x="246743" y="0"/>
                    </a:lnTo>
                    <a:lnTo>
                      <a:pt x="0" y="159657"/>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grpSp>
      <p:sp>
        <p:nvSpPr>
          <p:cNvPr id="57" name="右矢印 56"/>
          <p:cNvSpPr/>
          <p:nvPr/>
        </p:nvSpPr>
        <p:spPr>
          <a:xfrm>
            <a:off x="3672853" y="3255080"/>
            <a:ext cx="2058111" cy="5351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58" name="テキスト ボックス 42"/>
          <p:cNvSpPr txBox="1"/>
          <p:nvPr/>
        </p:nvSpPr>
        <p:spPr>
          <a:xfrm>
            <a:off x="1522840" y="3068960"/>
            <a:ext cx="748923" cy="769441"/>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4400" dirty="0" smtClean="0">
                <a:latin typeface="HGS創英角ﾎﾟｯﾌﾟ体" panose="040B0A00000000000000" pitchFamily="50" charset="-128"/>
                <a:ea typeface="HGS創英角ﾎﾟｯﾌﾟ体" panose="040B0A00000000000000" pitchFamily="50" charset="-128"/>
              </a:rPr>
              <a:t>＋</a:t>
            </a:r>
            <a:endParaRPr kumimoji="1" lang="ja-JP" altLang="en-US" sz="4400" dirty="0">
              <a:latin typeface="HGS創英角ﾎﾟｯﾌﾟ体" panose="040B0A00000000000000" pitchFamily="50" charset="-128"/>
              <a:ea typeface="HGS創英角ﾎﾟｯﾌﾟ体" panose="040B0A00000000000000" pitchFamily="50" charset="-128"/>
            </a:endParaRPr>
          </a:p>
        </p:txBody>
      </p:sp>
      <p:sp>
        <p:nvSpPr>
          <p:cNvPr id="59" name="テキスト ボックス 65"/>
          <p:cNvSpPr txBox="1"/>
          <p:nvPr/>
        </p:nvSpPr>
        <p:spPr>
          <a:xfrm>
            <a:off x="3924363" y="2030233"/>
            <a:ext cx="1966746" cy="138499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kumimoji="1" lang="ja-JP" altLang="en-US" sz="2800" dirty="0" smtClean="0">
                <a:solidFill>
                  <a:schemeClr val="tx2">
                    <a:lumMod val="60000"/>
                    <a:lumOff val="40000"/>
                  </a:schemeClr>
                </a:solidFill>
                <a:latin typeface="HGS創英角ﾎﾟｯﾌﾟ体" panose="040B0A00000000000000" pitchFamily="50" charset="-128"/>
                <a:ea typeface="HGS創英角ﾎﾟｯﾌﾟ体" panose="040B0A00000000000000" pitchFamily="50" charset="-128"/>
              </a:rPr>
              <a:t>細菌が増え酸を産生</a:t>
            </a:r>
            <a:endParaRPr kumimoji="1" lang="ja-JP" altLang="en-US" sz="2800" dirty="0">
              <a:solidFill>
                <a:schemeClr val="tx2">
                  <a:lumMod val="60000"/>
                  <a:lumOff val="40000"/>
                </a:schemeClr>
              </a:solidFill>
              <a:latin typeface="HGS創英角ﾎﾟｯﾌﾟ体" panose="040B0A00000000000000" pitchFamily="50" charset="-128"/>
              <a:ea typeface="HGS創英角ﾎﾟｯﾌﾟ体" panose="040B0A00000000000000" pitchFamily="50" charset="-128"/>
            </a:endParaRPr>
          </a:p>
        </p:txBody>
      </p:sp>
      <p:sp>
        <p:nvSpPr>
          <p:cNvPr id="70" name="テキスト ボックス 63"/>
          <p:cNvSpPr txBox="1"/>
          <p:nvPr/>
        </p:nvSpPr>
        <p:spPr>
          <a:xfrm>
            <a:off x="2420242" y="3367790"/>
            <a:ext cx="902811" cy="523220"/>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800" dirty="0">
                <a:latin typeface="HG丸ｺﾞｼｯｸM-PRO" panose="020F0600000000000000" pitchFamily="50" charset="-128"/>
                <a:ea typeface="HG丸ｺﾞｼｯｸM-PRO" panose="020F0600000000000000" pitchFamily="50" charset="-128"/>
              </a:rPr>
              <a:t>砂糖</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71" name="テキスト ボックス 64"/>
          <p:cNvSpPr txBox="1"/>
          <p:nvPr/>
        </p:nvSpPr>
        <p:spPr>
          <a:xfrm>
            <a:off x="345975" y="3385110"/>
            <a:ext cx="902811" cy="523220"/>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800" dirty="0" smtClean="0">
                <a:latin typeface="HG丸ｺﾞｼｯｸM-PRO" panose="020F0600000000000000" pitchFamily="50" charset="-128"/>
                <a:ea typeface="HG丸ｺﾞｼｯｸM-PRO" panose="020F0600000000000000" pitchFamily="50" charset="-128"/>
              </a:rPr>
              <a:t>細</a:t>
            </a:r>
            <a:r>
              <a:rPr kumimoji="1" lang="ja-JP" altLang="en-US" sz="2800" dirty="0" smtClean="0">
                <a:latin typeface="HG丸ｺﾞｼｯｸM-PRO" panose="020F0600000000000000" pitchFamily="50" charset="-128"/>
                <a:ea typeface="HG丸ｺﾞｼｯｸM-PRO" panose="020F0600000000000000" pitchFamily="50" charset="-128"/>
              </a:rPr>
              <a:t>菌</a:t>
            </a:r>
            <a:endParaRPr kumimoji="1" lang="ja-JP" altLang="en-US" sz="2800" dirty="0">
              <a:latin typeface="HG丸ｺﾞｼｯｸM-PRO" panose="020F0600000000000000" pitchFamily="50" charset="-128"/>
              <a:ea typeface="HG丸ｺﾞｼｯｸM-PRO" panose="020F0600000000000000" pitchFamily="50" charset="-128"/>
            </a:endParaRPr>
          </a:p>
        </p:txBody>
      </p:sp>
      <p:pic>
        <p:nvPicPr>
          <p:cNvPr id="72" name="図 71"/>
          <p:cNvPicPr>
            <a:picLocks noChangeAspect="1"/>
          </p:cNvPicPr>
          <p:nvPr/>
        </p:nvPicPr>
        <p:blipFill rotWithShape="1">
          <a:blip r:embed="rId4" cstate="print">
            <a:extLst>
              <a:ext uri="{28A0092B-C50C-407E-A947-70E740481C1C}">
                <a14:useLocalDpi xmlns:a14="http://schemas.microsoft.com/office/drawing/2010/main" val="0"/>
              </a:ext>
            </a:extLst>
          </a:blip>
          <a:srcRect l="21293" r="18824" b="50000"/>
          <a:stretch/>
        </p:blipFill>
        <p:spPr>
          <a:xfrm>
            <a:off x="7024760" y="2242307"/>
            <a:ext cx="657079" cy="648000"/>
          </a:xfrm>
          <a:prstGeom prst="rect">
            <a:avLst/>
          </a:prstGeom>
        </p:spPr>
      </p:pic>
      <p:pic>
        <p:nvPicPr>
          <p:cNvPr id="73" name="図 72"/>
          <p:cNvPicPr>
            <a:picLocks noChangeAspect="1"/>
          </p:cNvPicPr>
          <p:nvPr/>
        </p:nvPicPr>
        <p:blipFill rotWithShape="1">
          <a:blip r:embed="rId4" cstate="print">
            <a:extLst>
              <a:ext uri="{28A0092B-C50C-407E-A947-70E740481C1C}">
                <a14:useLocalDpi xmlns:a14="http://schemas.microsoft.com/office/drawing/2010/main" val="0"/>
              </a:ext>
            </a:extLst>
          </a:blip>
          <a:srcRect l="21293" r="18824" b="50000"/>
          <a:stretch/>
        </p:blipFill>
        <p:spPr>
          <a:xfrm>
            <a:off x="7343481" y="2298786"/>
            <a:ext cx="657079" cy="648000"/>
          </a:xfrm>
          <a:prstGeom prst="rect">
            <a:avLst/>
          </a:prstGeom>
        </p:spPr>
      </p:pic>
      <p:pic>
        <p:nvPicPr>
          <p:cNvPr id="74" name="図 73"/>
          <p:cNvPicPr>
            <a:picLocks noChangeAspect="1"/>
          </p:cNvPicPr>
          <p:nvPr/>
        </p:nvPicPr>
        <p:blipFill rotWithShape="1">
          <a:blip r:embed="rId4" cstate="print">
            <a:extLst>
              <a:ext uri="{28A0092B-C50C-407E-A947-70E740481C1C}">
                <a14:useLocalDpi xmlns:a14="http://schemas.microsoft.com/office/drawing/2010/main" val="0"/>
              </a:ext>
            </a:extLst>
          </a:blip>
          <a:srcRect l="21293" r="18824" b="50000"/>
          <a:stretch/>
        </p:blipFill>
        <p:spPr>
          <a:xfrm>
            <a:off x="6754380" y="2408183"/>
            <a:ext cx="657079" cy="648000"/>
          </a:xfrm>
          <a:prstGeom prst="rect">
            <a:avLst/>
          </a:prstGeom>
        </p:spPr>
      </p:pic>
      <p:pic>
        <p:nvPicPr>
          <p:cNvPr id="75" name="図 74"/>
          <p:cNvPicPr>
            <a:picLocks noChangeAspect="1"/>
          </p:cNvPicPr>
          <p:nvPr/>
        </p:nvPicPr>
        <p:blipFill rotWithShape="1">
          <a:blip r:embed="rId4" cstate="print">
            <a:extLst>
              <a:ext uri="{28A0092B-C50C-407E-A947-70E740481C1C}">
                <a14:useLocalDpi xmlns:a14="http://schemas.microsoft.com/office/drawing/2010/main" val="0"/>
              </a:ext>
            </a:extLst>
          </a:blip>
          <a:srcRect l="21293" r="18824" b="50000"/>
          <a:stretch/>
        </p:blipFill>
        <p:spPr>
          <a:xfrm>
            <a:off x="7037402" y="2563911"/>
            <a:ext cx="657079" cy="648000"/>
          </a:xfrm>
          <a:prstGeom prst="rect">
            <a:avLst/>
          </a:prstGeom>
        </p:spPr>
      </p:pic>
      <p:pic>
        <p:nvPicPr>
          <p:cNvPr id="76" name="図 75"/>
          <p:cNvPicPr>
            <a:picLocks noChangeAspect="1"/>
          </p:cNvPicPr>
          <p:nvPr/>
        </p:nvPicPr>
        <p:blipFill rotWithShape="1">
          <a:blip r:embed="rId4" cstate="print">
            <a:extLst>
              <a:ext uri="{28A0092B-C50C-407E-A947-70E740481C1C}">
                <a14:useLocalDpi xmlns:a14="http://schemas.microsoft.com/office/drawing/2010/main" val="0"/>
              </a:ext>
            </a:extLst>
          </a:blip>
          <a:srcRect l="21293" r="18824" b="50000"/>
          <a:stretch/>
        </p:blipFill>
        <p:spPr>
          <a:xfrm>
            <a:off x="7107522" y="2852192"/>
            <a:ext cx="657079" cy="648000"/>
          </a:xfrm>
          <a:prstGeom prst="rect">
            <a:avLst/>
          </a:prstGeom>
        </p:spPr>
      </p:pic>
      <p:pic>
        <p:nvPicPr>
          <p:cNvPr id="78" name="図 77"/>
          <p:cNvPicPr>
            <a:picLocks noChangeAspect="1"/>
          </p:cNvPicPr>
          <p:nvPr/>
        </p:nvPicPr>
        <p:blipFill rotWithShape="1">
          <a:blip r:embed="rId4" cstate="print">
            <a:extLst>
              <a:ext uri="{28A0092B-C50C-407E-A947-70E740481C1C}">
                <a14:useLocalDpi xmlns:a14="http://schemas.microsoft.com/office/drawing/2010/main" val="0"/>
              </a:ext>
            </a:extLst>
          </a:blip>
          <a:srcRect l="21293" r="18824" b="50000"/>
          <a:stretch/>
        </p:blipFill>
        <p:spPr>
          <a:xfrm>
            <a:off x="7601597" y="2551947"/>
            <a:ext cx="657079" cy="648000"/>
          </a:xfrm>
          <a:prstGeom prst="rect">
            <a:avLst/>
          </a:prstGeom>
        </p:spPr>
      </p:pic>
      <p:pic>
        <p:nvPicPr>
          <p:cNvPr id="79" name="図 78"/>
          <p:cNvPicPr>
            <a:picLocks noChangeAspect="1"/>
          </p:cNvPicPr>
          <p:nvPr/>
        </p:nvPicPr>
        <p:blipFill rotWithShape="1">
          <a:blip r:embed="rId4" cstate="print">
            <a:extLst>
              <a:ext uri="{28A0092B-C50C-407E-A947-70E740481C1C}">
                <a14:useLocalDpi xmlns:a14="http://schemas.microsoft.com/office/drawing/2010/main" val="0"/>
              </a:ext>
            </a:extLst>
          </a:blip>
          <a:srcRect l="21293" r="18824" b="50000"/>
          <a:stretch/>
        </p:blipFill>
        <p:spPr>
          <a:xfrm>
            <a:off x="6701612" y="2786994"/>
            <a:ext cx="657079" cy="648000"/>
          </a:xfrm>
          <a:prstGeom prst="rect">
            <a:avLst/>
          </a:prstGeom>
        </p:spPr>
      </p:pic>
      <p:pic>
        <p:nvPicPr>
          <p:cNvPr id="77" name="図 76"/>
          <p:cNvPicPr>
            <a:picLocks noChangeAspect="1"/>
          </p:cNvPicPr>
          <p:nvPr/>
        </p:nvPicPr>
        <p:blipFill rotWithShape="1">
          <a:blip r:embed="rId4" cstate="print">
            <a:extLst>
              <a:ext uri="{28A0092B-C50C-407E-A947-70E740481C1C}">
                <a14:useLocalDpi xmlns:a14="http://schemas.microsoft.com/office/drawing/2010/main" val="0"/>
              </a:ext>
            </a:extLst>
          </a:blip>
          <a:srcRect l="21293" r="18824" b="50000"/>
          <a:stretch/>
        </p:blipFill>
        <p:spPr>
          <a:xfrm>
            <a:off x="7397442" y="2750705"/>
            <a:ext cx="657079" cy="648000"/>
          </a:xfrm>
          <a:prstGeom prst="rect">
            <a:avLst/>
          </a:prstGeom>
        </p:spPr>
      </p:pic>
      <p:sp>
        <p:nvSpPr>
          <p:cNvPr id="4" name="涙形 3"/>
          <p:cNvSpPr/>
          <p:nvPr/>
        </p:nvSpPr>
        <p:spPr>
          <a:xfrm>
            <a:off x="5908958" y="3258483"/>
            <a:ext cx="614660" cy="552983"/>
          </a:xfrm>
          <a:prstGeom prst="teardrop">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HGP創英角ﾎﾟｯﾌﾟ体" panose="040B0A00000000000000" pitchFamily="50" charset="-128"/>
                <a:ea typeface="HGP創英角ﾎﾟｯﾌﾟ体" panose="040B0A00000000000000" pitchFamily="50" charset="-128"/>
              </a:rPr>
              <a:t>酸</a:t>
            </a:r>
            <a:endParaRPr kumimoji="1" lang="ja-JP" altLang="en-US" sz="24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80" name="涙形 79"/>
          <p:cNvSpPr/>
          <p:nvPr/>
        </p:nvSpPr>
        <p:spPr>
          <a:xfrm rot="2829640">
            <a:off x="5989333" y="2003711"/>
            <a:ext cx="614660" cy="552983"/>
          </a:xfrm>
          <a:prstGeom prst="teardrop">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HGP創英角ﾎﾟｯﾌﾟ体" panose="040B0A00000000000000" pitchFamily="50" charset="-128"/>
                <a:ea typeface="HGP創英角ﾎﾟｯﾌﾟ体" panose="040B0A00000000000000" pitchFamily="50" charset="-128"/>
              </a:rPr>
              <a:t>酸</a:t>
            </a:r>
            <a:endParaRPr kumimoji="1" lang="ja-JP" altLang="en-US" sz="24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81" name="涙形 80"/>
          <p:cNvSpPr/>
          <p:nvPr/>
        </p:nvSpPr>
        <p:spPr>
          <a:xfrm rot="17591244" flipH="1">
            <a:off x="8246444" y="1882645"/>
            <a:ext cx="614660" cy="552983"/>
          </a:xfrm>
          <a:prstGeom prst="teardrop">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HGP創英角ﾎﾟｯﾌﾟ体" panose="040B0A00000000000000" pitchFamily="50" charset="-128"/>
                <a:ea typeface="HGP創英角ﾎﾟｯﾌﾟ体" panose="040B0A00000000000000" pitchFamily="50" charset="-128"/>
              </a:rPr>
              <a:t>酸</a:t>
            </a:r>
            <a:endParaRPr kumimoji="1" lang="ja-JP" altLang="en-US" sz="24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82" name="涙形 81"/>
          <p:cNvSpPr/>
          <p:nvPr/>
        </p:nvSpPr>
        <p:spPr>
          <a:xfrm rot="21245156" flipH="1">
            <a:off x="8425275" y="3141773"/>
            <a:ext cx="614660" cy="552983"/>
          </a:xfrm>
          <a:prstGeom prst="teardrop">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HGP創英角ﾎﾟｯﾌﾟ体" panose="040B0A00000000000000" pitchFamily="50" charset="-128"/>
                <a:ea typeface="HGP創英角ﾎﾟｯﾌﾟ体" panose="040B0A00000000000000" pitchFamily="50" charset="-128"/>
              </a:rPr>
              <a:t>酸</a:t>
            </a:r>
            <a:endParaRPr kumimoji="1" lang="ja-JP" altLang="en-US" sz="24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84" name="テキスト ボックス 63"/>
          <p:cNvSpPr txBox="1"/>
          <p:nvPr/>
        </p:nvSpPr>
        <p:spPr>
          <a:xfrm>
            <a:off x="6445825" y="5351269"/>
            <a:ext cx="2698175" cy="523220"/>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800" dirty="0" smtClean="0">
                <a:latin typeface="HG丸ｺﾞｼｯｸM-PRO" panose="020F0600000000000000" pitchFamily="50" charset="-128"/>
                <a:ea typeface="HG丸ｺﾞｼｯｸM-PRO" panose="020F0600000000000000" pitchFamily="50" charset="-128"/>
              </a:rPr>
              <a:t>酸で歯が溶ける</a:t>
            </a:r>
            <a:endParaRPr kumimoji="1" lang="ja-JP" altLang="en-US" sz="2800" dirty="0">
              <a:latin typeface="HG丸ｺﾞｼｯｸM-PRO" panose="020F0600000000000000" pitchFamily="50" charset="-128"/>
              <a:ea typeface="HG丸ｺﾞｼｯｸM-PRO" panose="020F0600000000000000" pitchFamily="50" charset="-128"/>
            </a:endParaRPr>
          </a:p>
        </p:txBody>
      </p:sp>
      <p:pic>
        <p:nvPicPr>
          <p:cNvPr id="85" name="図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2972313"/>
            <a:ext cx="2473300" cy="2256887"/>
          </a:xfrm>
          <a:prstGeom prst="rect">
            <a:avLst/>
          </a:prstGeom>
        </p:spPr>
      </p:pic>
      <p:sp>
        <p:nvSpPr>
          <p:cNvPr id="60" name="円/楕円 12"/>
          <p:cNvSpPr/>
          <p:nvPr/>
        </p:nvSpPr>
        <p:spPr>
          <a:xfrm>
            <a:off x="255840" y="185490"/>
            <a:ext cx="1628452" cy="1030502"/>
          </a:xfrm>
          <a:prstGeom prst="ellipse">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2" name="Picture 2" descr="http://1.bp.blogspot.com/-ZELov-QvHaU/UVWMfIiV3bI/AAAAAAAAPIM/xxWcxLdHrwk/s1600/candy.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9222" y="421255"/>
            <a:ext cx="722348" cy="573261"/>
          </a:xfrm>
          <a:prstGeom prst="rect">
            <a:avLst/>
          </a:prstGeom>
          <a:noFill/>
          <a:extLst>
            <a:ext uri="{909E8E84-426E-40DD-AFC4-6F175D3DCCD1}">
              <a14:hiddenFill xmlns:a14="http://schemas.microsoft.com/office/drawing/2010/main">
                <a:solidFill>
                  <a:srgbClr val="FFFFFF"/>
                </a:solidFill>
              </a14:hiddenFill>
            </a:ext>
          </a:extLst>
        </p:spPr>
      </p:pic>
      <p:pic>
        <p:nvPicPr>
          <p:cNvPr id="63" name="図 6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5990" y="-7077"/>
            <a:ext cx="758566" cy="1101144"/>
          </a:xfrm>
          <a:prstGeom prst="rect">
            <a:avLst/>
          </a:prstGeom>
        </p:spPr>
      </p:pic>
      <p:pic>
        <p:nvPicPr>
          <p:cNvPr id="64" name="Picture 2" descr="http://1.bp.blogspot.com/-ZELov-QvHaU/UVWMfIiV3bI/AAAAAAAAPIM/xxWcxLdHrwk/s1600/candy.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83108" y="4206326"/>
            <a:ext cx="722348" cy="573261"/>
          </a:xfrm>
          <a:prstGeom prst="rect">
            <a:avLst/>
          </a:prstGeom>
          <a:noFill/>
          <a:extLst>
            <a:ext uri="{909E8E84-426E-40DD-AFC4-6F175D3DCCD1}">
              <a14:hiddenFill xmlns:a14="http://schemas.microsoft.com/office/drawing/2010/main">
                <a:solidFill>
                  <a:srgbClr val="FFFFFF"/>
                </a:solidFill>
              </a14:hiddenFill>
            </a:ext>
          </a:extLst>
        </p:spPr>
      </p:pic>
      <p:pic>
        <p:nvPicPr>
          <p:cNvPr id="65" name="図 6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12812" y="4274408"/>
            <a:ext cx="758566" cy="1101144"/>
          </a:xfrm>
          <a:prstGeom prst="rect">
            <a:avLst/>
          </a:prstGeom>
        </p:spPr>
      </p:pic>
      <p:pic>
        <p:nvPicPr>
          <p:cNvPr id="6" name="図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80971" y="5673449"/>
            <a:ext cx="926147" cy="886373"/>
          </a:xfrm>
          <a:prstGeom prst="rect">
            <a:avLst/>
          </a:prstGeom>
        </p:spPr>
      </p:pic>
      <p:pic>
        <p:nvPicPr>
          <p:cNvPr id="7" name="図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72858" y="5418699"/>
            <a:ext cx="754821" cy="754821"/>
          </a:xfrm>
          <a:prstGeom prst="rect">
            <a:avLst/>
          </a:prstGeom>
        </p:spPr>
      </p:pic>
      <p:pic>
        <p:nvPicPr>
          <p:cNvPr id="8" name="図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96955" y="4628326"/>
            <a:ext cx="713624" cy="669022"/>
          </a:xfrm>
          <a:prstGeom prst="rect">
            <a:avLst/>
          </a:prstGeom>
        </p:spPr>
      </p:pic>
      <p:pic>
        <p:nvPicPr>
          <p:cNvPr id="9" name="図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11747" y="4865882"/>
            <a:ext cx="1038458" cy="822978"/>
          </a:xfrm>
          <a:prstGeom prst="rect">
            <a:avLst/>
          </a:prstGeom>
        </p:spPr>
      </p:pic>
      <p:pic>
        <p:nvPicPr>
          <p:cNvPr id="10" name="図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23771" y="4788154"/>
            <a:ext cx="820382" cy="1038458"/>
          </a:xfrm>
          <a:prstGeom prst="rect">
            <a:avLst/>
          </a:prstGeom>
        </p:spPr>
      </p:pic>
      <p:pic>
        <p:nvPicPr>
          <p:cNvPr id="11" name="図 1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55635" y="5745540"/>
            <a:ext cx="649095" cy="773756"/>
          </a:xfrm>
          <a:prstGeom prst="rect">
            <a:avLst/>
          </a:prstGeom>
        </p:spPr>
      </p:pic>
      <p:sp>
        <p:nvSpPr>
          <p:cNvPr id="61" name="テキスト ボックス 60"/>
          <p:cNvSpPr txBox="1"/>
          <p:nvPr/>
        </p:nvSpPr>
        <p:spPr>
          <a:xfrm>
            <a:off x="5816178" y="-6616"/>
            <a:ext cx="800219"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さとう</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66" name="テキスト ボックス 65"/>
          <p:cNvSpPr txBox="1"/>
          <p:nvPr/>
        </p:nvSpPr>
        <p:spPr>
          <a:xfrm>
            <a:off x="334337" y="3157283"/>
            <a:ext cx="1005403"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さいきん</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67" name="テキスト ボックス 66"/>
          <p:cNvSpPr txBox="1"/>
          <p:nvPr/>
        </p:nvSpPr>
        <p:spPr>
          <a:xfrm>
            <a:off x="2475637" y="3136823"/>
            <a:ext cx="800219"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さとう</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68" name="テキスト ボックス 67"/>
          <p:cNvSpPr txBox="1"/>
          <p:nvPr/>
        </p:nvSpPr>
        <p:spPr>
          <a:xfrm>
            <a:off x="6424089" y="5093252"/>
            <a:ext cx="1895071"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さん　　は　　 と</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69" name="テキスト ボックス 68"/>
          <p:cNvSpPr txBox="1"/>
          <p:nvPr/>
        </p:nvSpPr>
        <p:spPr>
          <a:xfrm>
            <a:off x="3873526" y="1941545"/>
            <a:ext cx="1624163"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さいきん      ふ</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83" name="テキスト ボックス 82"/>
          <p:cNvSpPr txBox="1"/>
          <p:nvPr/>
        </p:nvSpPr>
        <p:spPr>
          <a:xfrm>
            <a:off x="3890737" y="2597940"/>
            <a:ext cx="1758815"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さん　  さんせい</a:t>
            </a:r>
            <a:endParaRPr lang="en-US" altLang="ja-JP" sz="1600" dirty="0" smtClean="0">
              <a:latin typeface="HG丸ｺﾞｼｯｸM-PRO" panose="020F0600000000000000" pitchFamily="50" charset="-128"/>
              <a:ea typeface="HG丸ｺﾞｼｯｸM-PRO" panose="020F0600000000000000" pitchFamily="50" charset="-128"/>
            </a:endParaRPr>
          </a:p>
        </p:txBody>
      </p:sp>
      <p:sp>
        <p:nvSpPr>
          <p:cNvPr id="2" name="円形吹き出し 1"/>
          <p:cNvSpPr/>
          <p:nvPr/>
        </p:nvSpPr>
        <p:spPr>
          <a:xfrm>
            <a:off x="876689" y="4107912"/>
            <a:ext cx="3299063" cy="2598801"/>
          </a:xfrm>
          <a:prstGeom prst="wedgeEllipseCallout">
            <a:avLst>
              <a:gd name="adj1" fmla="val 11408"/>
              <a:gd name="adj2" fmla="val -58313"/>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6" name="図 8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04305" y="2966456"/>
            <a:ext cx="2469187" cy="2253132"/>
          </a:xfrm>
          <a:prstGeom prst="rect">
            <a:avLst/>
          </a:prstGeom>
        </p:spPr>
      </p:pic>
    </p:spTree>
    <p:extLst>
      <p:ext uri="{BB962C8B-B14F-4D97-AF65-F5344CB8AC3E}">
        <p14:creationId xmlns:p14="http://schemas.microsoft.com/office/powerpoint/2010/main" val="301940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500"/>
                                        <p:tgtEl>
                                          <p:spTgt spid="83"/>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72"/>
                                        </p:tgtEl>
                                        <p:attrNameLst>
                                          <p:attrName>style.visibility</p:attrName>
                                        </p:attrNameLst>
                                      </p:cBhvr>
                                      <p:to>
                                        <p:strVal val="visible"/>
                                      </p:to>
                                    </p:set>
                                    <p:anim calcmode="lin" valueType="num">
                                      <p:cBhvr>
                                        <p:cTn id="20" dur="500" fill="hold"/>
                                        <p:tgtEl>
                                          <p:spTgt spid="72"/>
                                        </p:tgtEl>
                                        <p:attrNameLst>
                                          <p:attrName>ppt_w</p:attrName>
                                        </p:attrNameLst>
                                      </p:cBhvr>
                                      <p:tavLst>
                                        <p:tav tm="0">
                                          <p:val>
                                            <p:fltVal val="0"/>
                                          </p:val>
                                        </p:tav>
                                        <p:tav tm="100000">
                                          <p:val>
                                            <p:strVal val="#ppt_w"/>
                                          </p:val>
                                        </p:tav>
                                      </p:tavLst>
                                    </p:anim>
                                    <p:anim calcmode="lin" valueType="num">
                                      <p:cBhvr>
                                        <p:cTn id="21" dur="500" fill="hold"/>
                                        <p:tgtEl>
                                          <p:spTgt spid="72"/>
                                        </p:tgtEl>
                                        <p:attrNameLst>
                                          <p:attrName>ppt_h</p:attrName>
                                        </p:attrNameLst>
                                      </p:cBhvr>
                                      <p:tavLst>
                                        <p:tav tm="0">
                                          <p:val>
                                            <p:fltVal val="0"/>
                                          </p:val>
                                        </p:tav>
                                        <p:tav tm="100000">
                                          <p:val>
                                            <p:strVal val="#ppt_h"/>
                                          </p:val>
                                        </p:tav>
                                      </p:tavLst>
                                    </p:anim>
                                    <p:animEffect transition="in" filter="fade">
                                      <p:cBhvr>
                                        <p:cTn id="22" dur="500"/>
                                        <p:tgtEl>
                                          <p:spTgt spid="72"/>
                                        </p:tgtEl>
                                      </p:cBhvr>
                                    </p:animEffect>
                                  </p:childTnLst>
                                </p:cTn>
                              </p:par>
                              <p:par>
                                <p:cTn id="23" presetID="53" presetClass="entr" presetSubtype="16"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anim calcmode="lin" valueType="num">
                                      <p:cBhvr>
                                        <p:cTn id="25" dur="500" fill="hold"/>
                                        <p:tgtEl>
                                          <p:spTgt spid="73"/>
                                        </p:tgtEl>
                                        <p:attrNameLst>
                                          <p:attrName>ppt_w</p:attrName>
                                        </p:attrNameLst>
                                      </p:cBhvr>
                                      <p:tavLst>
                                        <p:tav tm="0">
                                          <p:val>
                                            <p:fltVal val="0"/>
                                          </p:val>
                                        </p:tav>
                                        <p:tav tm="100000">
                                          <p:val>
                                            <p:strVal val="#ppt_w"/>
                                          </p:val>
                                        </p:tav>
                                      </p:tavLst>
                                    </p:anim>
                                    <p:anim calcmode="lin" valueType="num">
                                      <p:cBhvr>
                                        <p:cTn id="26" dur="500" fill="hold"/>
                                        <p:tgtEl>
                                          <p:spTgt spid="73"/>
                                        </p:tgtEl>
                                        <p:attrNameLst>
                                          <p:attrName>ppt_h</p:attrName>
                                        </p:attrNameLst>
                                      </p:cBhvr>
                                      <p:tavLst>
                                        <p:tav tm="0">
                                          <p:val>
                                            <p:fltVal val="0"/>
                                          </p:val>
                                        </p:tav>
                                        <p:tav tm="100000">
                                          <p:val>
                                            <p:strVal val="#ppt_h"/>
                                          </p:val>
                                        </p:tav>
                                      </p:tavLst>
                                    </p:anim>
                                    <p:animEffect transition="in" filter="fade">
                                      <p:cBhvr>
                                        <p:cTn id="27" dur="500"/>
                                        <p:tgtEl>
                                          <p:spTgt spid="73"/>
                                        </p:tgtEl>
                                      </p:cBhvr>
                                    </p:animEffect>
                                  </p:childTnLst>
                                </p:cTn>
                              </p:par>
                              <p:par>
                                <p:cTn id="28" presetID="53" presetClass="entr" presetSubtype="16" fill="hold" nodeType="withEffect">
                                  <p:stCondLst>
                                    <p:cond delay="0"/>
                                  </p:stCondLst>
                                  <p:childTnLst>
                                    <p:set>
                                      <p:cBhvr>
                                        <p:cTn id="29" dur="1" fill="hold">
                                          <p:stCondLst>
                                            <p:cond delay="0"/>
                                          </p:stCondLst>
                                        </p:cTn>
                                        <p:tgtEl>
                                          <p:spTgt spid="74"/>
                                        </p:tgtEl>
                                        <p:attrNameLst>
                                          <p:attrName>style.visibility</p:attrName>
                                        </p:attrNameLst>
                                      </p:cBhvr>
                                      <p:to>
                                        <p:strVal val="visible"/>
                                      </p:to>
                                    </p:set>
                                    <p:anim calcmode="lin" valueType="num">
                                      <p:cBhvr>
                                        <p:cTn id="30" dur="500" fill="hold"/>
                                        <p:tgtEl>
                                          <p:spTgt spid="74"/>
                                        </p:tgtEl>
                                        <p:attrNameLst>
                                          <p:attrName>ppt_w</p:attrName>
                                        </p:attrNameLst>
                                      </p:cBhvr>
                                      <p:tavLst>
                                        <p:tav tm="0">
                                          <p:val>
                                            <p:fltVal val="0"/>
                                          </p:val>
                                        </p:tav>
                                        <p:tav tm="100000">
                                          <p:val>
                                            <p:strVal val="#ppt_w"/>
                                          </p:val>
                                        </p:tav>
                                      </p:tavLst>
                                    </p:anim>
                                    <p:anim calcmode="lin" valueType="num">
                                      <p:cBhvr>
                                        <p:cTn id="31" dur="500" fill="hold"/>
                                        <p:tgtEl>
                                          <p:spTgt spid="74"/>
                                        </p:tgtEl>
                                        <p:attrNameLst>
                                          <p:attrName>ppt_h</p:attrName>
                                        </p:attrNameLst>
                                      </p:cBhvr>
                                      <p:tavLst>
                                        <p:tav tm="0">
                                          <p:val>
                                            <p:fltVal val="0"/>
                                          </p:val>
                                        </p:tav>
                                        <p:tav tm="100000">
                                          <p:val>
                                            <p:strVal val="#ppt_h"/>
                                          </p:val>
                                        </p:tav>
                                      </p:tavLst>
                                    </p:anim>
                                    <p:animEffect transition="in" filter="fade">
                                      <p:cBhvr>
                                        <p:cTn id="32" dur="500"/>
                                        <p:tgtEl>
                                          <p:spTgt spid="74"/>
                                        </p:tgtEl>
                                      </p:cBhvr>
                                    </p:animEffect>
                                  </p:childTnLst>
                                </p:cTn>
                              </p:par>
                              <p:par>
                                <p:cTn id="33" presetID="53" presetClass="entr" presetSubtype="16"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anim calcmode="lin" valueType="num">
                                      <p:cBhvr>
                                        <p:cTn id="35" dur="500" fill="hold"/>
                                        <p:tgtEl>
                                          <p:spTgt spid="75"/>
                                        </p:tgtEl>
                                        <p:attrNameLst>
                                          <p:attrName>ppt_w</p:attrName>
                                        </p:attrNameLst>
                                      </p:cBhvr>
                                      <p:tavLst>
                                        <p:tav tm="0">
                                          <p:val>
                                            <p:fltVal val="0"/>
                                          </p:val>
                                        </p:tav>
                                        <p:tav tm="100000">
                                          <p:val>
                                            <p:strVal val="#ppt_w"/>
                                          </p:val>
                                        </p:tav>
                                      </p:tavLst>
                                    </p:anim>
                                    <p:anim calcmode="lin" valueType="num">
                                      <p:cBhvr>
                                        <p:cTn id="36" dur="500" fill="hold"/>
                                        <p:tgtEl>
                                          <p:spTgt spid="75"/>
                                        </p:tgtEl>
                                        <p:attrNameLst>
                                          <p:attrName>ppt_h</p:attrName>
                                        </p:attrNameLst>
                                      </p:cBhvr>
                                      <p:tavLst>
                                        <p:tav tm="0">
                                          <p:val>
                                            <p:fltVal val="0"/>
                                          </p:val>
                                        </p:tav>
                                        <p:tav tm="100000">
                                          <p:val>
                                            <p:strVal val="#ppt_h"/>
                                          </p:val>
                                        </p:tav>
                                      </p:tavLst>
                                    </p:anim>
                                    <p:animEffect transition="in" filter="fade">
                                      <p:cBhvr>
                                        <p:cTn id="37" dur="500"/>
                                        <p:tgtEl>
                                          <p:spTgt spid="75"/>
                                        </p:tgtEl>
                                      </p:cBhvr>
                                    </p:animEffect>
                                  </p:childTnLst>
                                </p:cTn>
                              </p:par>
                              <p:par>
                                <p:cTn id="38" presetID="53" presetClass="entr" presetSubtype="16" fill="hold" nodeType="withEffect">
                                  <p:stCondLst>
                                    <p:cond delay="0"/>
                                  </p:stCondLst>
                                  <p:childTnLst>
                                    <p:set>
                                      <p:cBhvr>
                                        <p:cTn id="39" dur="1" fill="hold">
                                          <p:stCondLst>
                                            <p:cond delay="0"/>
                                          </p:stCondLst>
                                        </p:cTn>
                                        <p:tgtEl>
                                          <p:spTgt spid="76"/>
                                        </p:tgtEl>
                                        <p:attrNameLst>
                                          <p:attrName>style.visibility</p:attrName>
                                        </p:attrNameLst>
                                      </p:cBhvr>
                                      <p:to>
                                        <p:strVal val="visible"/>
                                      </p:to>
                                    </p:set>
                                    <p:anim calcmode="lin" valueType="num">
                                      <p:cBhvr>
                                        <p:cTn id="40" dur="500" fill="hold"/>
                                        <p:tgtEl>
                                          <p:spTgt spid="76"/>
                                        </p:tgtEl>
                                        <p:attrNameLst>
                                          <p:attrName>ppt_w</p:attrName>
                                        </p:attrNameLst>
                                      </p:cBhvr>
                                      <p:tavLst>
                                        <p:tav tm="0">
                                          <p:val>
                                            <p:fltVal val="0"/>
                                          </p:val>
                                        </p:tav>
                                        <p:tav tm="100000">
                                          <p:val>
                                            <p:strVal val="#ppt_w"/>
                                          </p:val>
                                        </p:tav>
                                      </p:tavLst>
                                    </p:anim>
                                    <p:anim calcmode="lin" valueType="num">
                                      <p:cBhvr>
                                        <p:cTn id="41" dur="500" fill="hold"/>
                                        <p:tgtEl>
                                          <p:spTgt spid="76"/>
                                        </p:tgtEl>
                                        <p:attrNameLst>
                                          <p:attrName>ppt_h</p:attrName>
                                        </p:attrNameLst>
                                      </p:cBhvr>
                                      <p:tavLst>
                                        <p:tav tm="0">
                                          <p:val>
                                            <p:fltVal val="0"/>
                                          </p:val>
                                        </p:tav>
                                        <p:tav tm="100000">
                                          <p:val>
                                            <p:strVal val="#ppt_h"/>
                                          </p:val>
                                        </p:tav>
                                      </p:tavLst>
                                    </p:anim>
                                    <p:animEffect transition="in" filter="fade">
                                      <p:cBhvr>
                                        <p:cTn id="42" dur="500"/>
                                        <p:tgtEl>
                                          <p:spTgt spid="76"/>
                                        </p:tgtEl>
                                      </p:cBhvr>
                                    </p:animEffect>
                                  </p:childTnLst>
                                </p:cTn>
                              </p:par>
                              <p:par>
                                <p:cTn id="43" presetID="53" presetClass="entr" presetSubtype="16" fill="hold" nodeType="withEffect">
                                  <p:stCondLst>
                                    <p:cond delay="0"/>
                                  </p:stCondLst>
                                  <p:childTnLst>
                                    <p:set>
                                      <p:cBhvr>
                                        <p:cTn id="44" dur="1" fill="hold">
                                          <p:stCondLst>
                                            <p:cond delay="0"/>
                                          </p:stCondLst>
                                        </p:cTn>
                                        <p:tgtEl>
                                          <p:spTgt spid="78"/>
                                        </p:tgtEl>
                                        <p:attrNameLst>
                                          <p:attrName>style.visibility</p:attrName>
                                        </p:attrNameLst>
                                      </p:cBhvr>
                                      <p:to>
                                        <p:strVal val="visible"/>
                                      </p:to>
                                    </p:set>
                                    <p:anim calcmode="lin" valueType="num">
                                      <p:cBhvr>
                                        <p:cTn id="45" dur="500" fill="hold"/>
                                        <p:tgtEl>
                                          <p:spTgt spid="78"/>
                                        </p:tgtEl>
                                        <p:attrNameLst>
                                          <p:attrName>ppt_w</p:attrName>
                                        </p:attrNameLst>
                                      </p:cBhvr>
                                      <p:tavLst>
                                        <p:tav tm="0">
                                          <p:val>
                                            <p:fltVal val="0"/>
                                          </p:val>
                                        </p:tav>
                                        <p:tav tm="100000">
                                          <p:val>
                                            <p:strVal val="#ppt_w"/>
                                          </p:val>
                                        </p:tav>
                                      </p:tavLst>
                                    </p:anim>
                                    <p:anim calcmode="lin" valueType="num">
                                      <p:cBhvr>
                                        <p:cTn id="46" dur="500" fill="hold"/>
                                        <p:tgtEl>
                                          <p:spTgt spid="78"/>
                                        </p:tgtEl>
                                        <p:attrNameLst>
                                          <p:attrName>ppt_h</p:attrName>
                                        </p:attrNameLst>
                                      </p:cBhvr>
                                      <p:tavLst>
                                        <p:tav tm="0">
                                          <p:val>
                                            <p:fltVal val="0"/>
                                          </p:val>
                                        </p:tav>
                                        <p:tav tm="100000">
                                          <p:val>
                                            <p:strVal val="#ppt_h"/>
                                          </p:val>
                                        </p:tav>
                                      </p:tavLst>
                                    </p:anim>
                                    <p:animEffect transition="in" filter="fade">
                                      <p:cBhvr>
                                        <p:cTn id="47" dur="500"/>
                                        <p:tgtEl>
                                          <p:spTgt spid="78"/>
                                        </p:tgtEl>
                                      </p:cBhvr>
                                    </p:animEffect>
                                  </p:childTnLst>
                                </p:cTn>
                              </p:par>
                              <p:par>
                                <p:cTn id="48" presetID="53" presetClass="entr" presetSubtype="16" fill="hold" nodeType="withEffect">
                                  <p:stCondLst>
                                    <p:cond delay="0"/>
                                  </p:stCondLst>
                                  <p:childTnLst>
                                    <p:set>
                                      <p:cBhvr>
                                        <p:cTn id="49" dur="1" fill="hold">
                                          <p:stCondLst>
                                            <p:cond delay="0"/>
                                          </p:stCondLst>
                                        </p:cTn>
                                        <p:tgtEl>
                                          <p:spTgt spid="79"/>
                                        </p:tgtEl>
                                        <p:attrNameLst>
                                          <p:attrName>style.visibility</p:attrName>
                                        </p:attrNameLst>
                                      </p:cBhvr>
                                      <p:to>
                                        <p:strVal val="visible"/>
                                      </p:to>
                                    </p:set>
                                    <p:anim calcmode="lin" valueType="num">
                                      <p:cBhvr>
                                        <p:cTn id="50" dur="500" fill="hold"/>
                                        <p:tgtEl>
                                          <p:spTgt spid="79"/>
                                        </p:tgtEl>
                                        <p:attrNameLst>
                                          <p:attrName>ppt_w</p:attrName>
                                        </p:attrNameLst>
                                      </p:cBhvr>
                                      <p:tavLst>
                                        <p:tav tm="0">
                                          <p:val>
                                            <p:fltVal val="0"/>
                                          </p:val>
                                        </p:tav>
                                        <p:tav tm="100000">
                                          <p:val>
                                            <p:strVal val="#ppt_w"/>
                                          </p:val>
                                        </p:tav>
                                      </p:tavLst>
                                    </p:anim>
                                    <p:anim calcmode="lin" valueType="num">
                                      <p:cBhvr>
                                        <p:cTn id="51" dur="500" fill="hold"/>
                                        <p:tgtEl>
                                          <p:spTgt spid="79"/>
                                        </p:tgtEl>
                                        <p:attrNameLst>
                                          <p:attrName>ppt_h</p:attrName>
                                        </p:attrNameLst>
                                      </p:cBhvr>
                                      <p:tavLst>
                                        <p:tav tm="0">
                                          <p:val>
                                            <p:fltVal val="0"/>
                                          </p:val>
                                        </p:tav>
                                        <p:tav tm="100000">
                                          <p:val>
                                            <p:strVal val="#ppt_h"/>
                                          </p:val>
                                        </p:tav>
                                      </p:tavLst>
                                    </p:anim>
                                    <p:animEffect transition="in" filter="fade">
                                      <p:cBhvr>
                                        <p:cTn id="52" dur="500"/>
                                        <p:tgtEl>
                                          <p:spTgt spid="79"/>
                                        </p:tgtEl>
                                      </p:cBhvr>
                                    </p:animEffect>
                                  </p:childTnLst>
                                </p:cTn>
                              </p:par>
                              <p:par>
                                <p:cTn id="53" presetID="53" presetClass="entr" presetSubtype="16" fill="hold" nodeType="with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p:cTn id="55" dur="500" fill="hold"/>
                                        <p:tgtEl>
                                          <p:spTgt spid="77"/>
                                        </p:tgtEl>
                                        <p:attrNameLst>
                                          <p:attrName>ppt_w</p:attrName>
                                        </p:attrNameLst>
                                      </p:cBhvr>
                                      <p:tavLst>
                                        <p:tav tm="0">
                                          <p:val>
                                            <p:fltVal val="0"/>
                                          </p:val>
                                        </p:tav>
                                        <p:tav tm="100000">
                                          <p:val>
                                            <p:strVal val="#ppt_w"/>
                                          </p:val>
                                        </p:tav>
                                      </p:tavLst>
                                    </p:anim>
                                    <p:anim calcmode="lin" valueType="num">
                                      <p:cBhvr>
                                        <p:cTn id="56" dur="500" fill="hold"/>
                                        <p:tgtEl>
                                          <p:spTgt spid="77"/>
                                        </p:tgtEl>
                                        <p:attrNameLst>
                                          <p:attrName>ppt_h</p:attrName>
                                        </p:attrNameLst>
                                      </p:cBhvr>
                                      <p:tavLst>
                                        <p:tav tm="0">
                                          <p:val>
                                            <p:fltVal val="0"/>
                                          </p:val>
                                        </p:tav>
                                        <p:tav tm="100000">
                                          <p:val>
                                            <p:strVal val="#ppt_h"/>
                                          </p:val>
                                        </p:tav>
                                      </p:tavLst>
                                    </p:anim>
                                    <p:animEffect transition="in" filter="fade">
                                      <p:cBhvr>
                                        <p:cTn id="57" dur="500"/>
                                        <p:tgtEl>
                                          <p:spTgt spid="77"/>
                                        </p:tgtEl>
                                      </p:cBhvr>
                                    </p:animEffect>
                                  </p:childTnLst>
                                </p:cTn>
                              </p:par>
                            </p:childTnLst>
                          </p:cTn>
                        </p:par>
                        <p:par>
                          <p:cTn id="58" fill="hold">
                            <p:stCondLst>
                              <p:cond delay="1000"/>
                            </p:stCondLst>
                            <p:childTnLst>
                              <p:par>
                                <p:cTn id="59" presetID="53" presetClass="entr" presetSubtype="16"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80"/>
                                        </p:tgtEl>
                                        <p:attrNameLst>
                                          <p:attrName>style.visibility</p:attrName>
                                        </p:attrNameLst>
                                      </p:cBhvr>
                                      <p:to>
                                        <p:strVal val="visible"/>
                                      </p:to>
                                    </p:set>
                                    <p:anim calcmode="lin" valueType="num">
                                      <p:cBhvr>
                                        <p:cTn id="66" dur="500" fill="hold"/>
                                        <p:tgtEl>
                                          <p:spTgt spid="80"/>
                                        </p:tgtEl>
                                        <p:attrNameLst>
                                          <p:attrName>ppt_w</p:attrName>
                                        </p:attrNameLst>
                                      </p:cBhvr>
                                      <p:tavLst>
                                        <p:tav tm="0">
                                          <p:val>
                                            <p:fltVal val="0"/>
                                          </p:val>
                                        </p:tav>
                                        <p:tav tm="100000">
                                          <p:val>
                                            <p:strVal val="#ppt_w"/>
                                          </p:val>
                                        </p:tav>
                                      </p:tavLst>
                                    </p:anim>
                                    <p:anim calcmode="lin" valueType="num">
                                      <p:cBhvr>
                                        <p:cTn id="67" dur="500" fill="hold"/>
                                        <p:tgtEl>
                                          <p:spTgt spid="80"/>
                                        </p:tgtEl>
                                        <p:attrNameLst>
                                          <p:attrName>ppt_h</p:attrName>
                                        </p:attrNameLst>
                                      </p:cBhvr>
                                      <p:tavLst>
                                        <p:tav tm="0">
                                          <p:val>
                                            <p:fltVal val="0"/>
                                          </p:val>
                                        </p:tav>
                                        <p:tav tm="100000">
                                          <p:val>
                                            <p:strVal val="#ppt_h"/>
                                          </p:val>
                                        </p:tav>
                                      </p:tavLst>
                                    </p:anim>
                                    <p:animEffect transition="in" filter="fade">
                                      <p:cBhvr>
                                        <p:cTn id="68" dur="500"/>
                                        <p:tgtEl>
                                          <p:spTgt spid="80"/>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81"/>
                                        </p:tgtEl>
                                        <p:attrNameLst>
                                          <p:attrName>style.visibility</p:attrName>
                                        </p:attrNameLst>
                                      </p:cBhvr>
                                      <p:to>
                                        <p:strVal val="visible"/>
                                      </p:to>
                                    </p:set>
                                    <p:anim calcmode="lin" valueType="num">
                                      <p:cBhvr>
                                        <p:cTn id="71" dur="500" fill="hold"/>
                                        <p:tgtEl>
                                          <p:spTgt spid="81"/>
                                        </p:tgtEl>
                                        <p:attrNameLst>
                                          <p:attrName>ppt_w</p:attrName>
                                        </p:attrNameLst>
                                      </p:cBhvr>
                                      <p:tavLst>
                                        <p:tav tm="0">
                                          <p:val>
                                            <p:fltVal val="0"/>
                                          </p:val>
                                        </p:tav>
                                        <p:tav tm="100000">
                                          <p:val>
                                            <p:strVal val="#ppt_w"/>
                                          </p:val>
                                        </p:tav>
                                      </p:tavLst>
                                    </p:anim>
                                    <p:anim calcmode="lin" valueType="num">
                                      <p:cBhvr>
                                        <p:cTn id="72" dur="500" fill="hold"/>
                                        <p:tgtEl>
                                          <p:spTgt spid="81"/>
                                        </p:tgtEl>
                                        <p:attrNameLst>
                                          <p:attrName>ppt_h</p:attrName>
                                        </p:attrNameLst>
                                      </p:cBhvr>
                                      <p:tavLst>
                                        <p:tav tm="0">
                                          <p:val>
                                            <p:fltVal val="0"/>
                                          </p:val>
                                        </p:tav>
                                        <p:tav tm="100000">
                                          <p:val>
                                            <p:strVal val="#ppt_h"/>
                                          </p:val>
                                        </p:tav>
                                      </p:tavLst>
                                    </p:anim>
                                    <p:animEffect transition="in" filter="fade">
                                      <p:cBhvr>
                                        <p:cTn id="73" dur="500"/>
                                        <p:tgtEl>
                                          <p:spTgt spid="8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82"/>
                                        </p:tgtEl>
                                        <p:attrNameLst>
                                          <p:attrName>style.visibility</p:attrName>
                                        </p:attrNameLst>
                                      </p:cBhvr>
                                      <p:to>
                                        <p:strVal val="visible"/>
                                      </p:to>
                                    </p:set>
                                    <p:anim calcmode="lin" valueType="num">
                                      <p:cBhvr>
                                        <p:cTn id="76" dur="500" fill="hold"/>
                                        <p:tgtEl>
                                          <p:spTgt spid="82"/>
                                        </p:tgtEl>
                                        <p:attrNameLst>
                                          <p:attrName>ppt_w</p:attrName>
                                        </p:attrNameLst>
                                      </p:cBhvr>
                                      <p:tavLst>
                                        <p:tav tm="0">
                                          <p:val>
                                            <p:fltVal val="0"/>
                                          </p:val>
                                        </p:tav>
                                        <p:tav tm="100000">
                                          <p:val>
                                            <p:strVal val="#ppt_w"/>
                                          </p:val>
                                        </p:tav>
                                      </p:tavLst>
                                    </p:anim>
                                    <p:anim calcmode="lin" valueType="num">
                                      <p:cBhvr>
                                        <p:cTn id="77" dur="500" fill="hold"/>
                                        <p:tgtEl>
                                          <p:spTgt spid="82"/>
                                        </p:tgtEl>
                                        <p:attrNameLst>
                                          <p:attrName>ppt_h</p:attrName>
                                        </p:attrNameLst>
                                      </p:cBhvr>
                                      <p:tavLst>
                                        <p:tav tm="0">
                                          <p:val>
                                            <p:fltVal val="0"/>
                                          </p:val>
                                        </p:tav>
                                        <p:tav tm="100000">
                                          <p:val>
                                            <p:strVal val="#ppt_h"/>
                                          </p:val>
                                        </p:tav>
                                      </p:tavLst>
                                    </p:anim>
                                    <p:animEffect transition="in" filter="fade">
                                      <p:cBhvr>
                                        <p:cTn id="78" dur="500"/>
                                        <p:tgtEl>
                                          <p:spTgt spid="82"/>
                                        </p:tgtEl>
                                      </p:cBhvr>
                                    </p:animEffect>
                                  </p:childTnLst>
                                </p:cTn>
                              </p:par>
                            </p:childTnLst>
                          </p:cTn>
                        </p:par>
                        <p:par>
                          <p:cTn id="79" fill="hold">
                            <p:stCondLst>
                              <p:cond delay="1500"/>
                            </p:stCondLst>
                            <p:childTnLst>
                              <p:par>
                                <p:cTn id="80" presetID="53" presetClass="entr" presetSubtype="16"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 calcmode="lin" valueType="num">
                                      <p:cBhvr>
                                        <p:cTn id="82" dur="500" fill="hold"/>
                                        <p:tgtEl>
                                          <p:spTgt spid="84"/>
                                        </p:tgtEl>
                                        <p:attrNameLst>
                                          <p:attrName>ppt_w</p:attrName>
                                        </p:attrNameLst>
                                      </p:cBhvr>
                                      <p:tavLst>
                                        <p:tav tm="0">
                                          <p:val>
                                            <p:fltVal val="0"/>
                                          </p:val>
                                        </p:tav>
                                        <p:tav tm="100000">
                                          <p:val>
                                            <p:strVal val="#ppt_w"/>
                                          </p:val>
                                        </p:tav>
                                      </p:tavLst>
                                    </p:anim>
                                    <p:anim calcmode="lin" valueType="num">
                                      <p:cBhvr>
                                        <p:cTn id="83" dur="500" fill="hold"/>
                                        <p:tgtEl>
                                          <p:spTgt spid="84"/>
                                        </p:tgtEl>
                                        <p:attrNameLst>
                                          <p:attrName>ppt_h</p:attrName>
                                        </p:attrNameLst>
                                      </p:cBhvr>
                                      <p:tavLst>
                                        <p:tav tm="0">
                                          <p:val>
                                            <p:fltVal val="0"/>
                                          </p:val>
                                        </p:tav>
                                        <p:tav tm="100000">
                                          <p:val>
                                            <p:strVal val="#ppt_h"/>
                                          </p:val>
                                        </p:tav>
                                      </p:tavLst>
                                    </p:anim>
                                    <p:animEffect transition="in" filter="fade">
                                      <p:cBhvr>
                                        <p:cTn id="84" dur="500"/>
                                        <p:tgtEl>
                                          <p:spTgt spid="8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fade">
                                      <p:cBhvr>
                                        <p:cTn id="87" dur="500"/>
                                        <p:tgtEl>
                                          <p:spTgt spid="68"/>
                                        </p:tgtEl>
                                      </p:cBhvr>
                                    </p:animEffect>
                                  </p:childTnLst>
                                </p:cTn>
                              </p:par>
                              <p:par>
                                <p:cTn id="88" presetID="53" presetClass="entr" presetSubtype="16" fill="hold" nodeType="with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fltVal val="0"/>
                                          </p:val>
                                        </p:tav>
                                        <p:tav tm="100000">
                                          <p:val>
                                            <p:strVal val="#ppt_w"/>
                                          </p:val>
                                        </p:tav>
                                      </p:tavLst>
                                    </p:anim>
                                    <p:anim calcmode="lin" valueType="num">
                                      <p:cBhvr>
                                        <p:cTn id="91" dur="500" fill="hold"/>
                                        <p:tgtEl>
                                          <p:spTgt spid="85"/>
                                        </p:tgtEl>
                                        <p:attrNameLst>
                                          <p:attrName>ppt_h</p:attrName>
                                        </p:attrNameLst>
                                      </p:cBhvr>
                                      <p:tavLst>
                                        <p:tav tm="0">
                                          <p:val>
                                            <p:fltVal val="0"/>
                                          </p:val>
                                        </p:tav>
                                        <p:tav tm="100000">
                                          <p:val>
                                            <p:strVal val="#ppt_h"/>
                                          </p:val>
                                        </p:tav>
                                      </p:tavLst>
                                    </p:anim>
                                    <p:animEffect transition="in" filter="fade">
                                      <p:cBhvr>
                                        <p:cTn id="92" dur="500"/>
                                        <p:tgtEl>
                                          <p:spTgt spid="85"/>
                                        </p:tgtEl>
                                      </p:cBhvr>
                                    </p:animEffect>
                                  </p:childTnLst>
                                </p:cTn>
                              </p:par>
                              <p:par>
                                <p:cTn id="93" presetID="1" presetClass="exit" presetSubtype="0" fill="hold" nodeType="withEffect">
                                  <p:stCondLst>
                                    <p:cond delay="0"/>
                                  </p:stCondLst>
                                  <p:childTnLst>
                                    <p:set>
                                      <p:cBhvr>
                                        <p:cTn id="94" dur="1" fill="hold">
                                          <p:stCondLst>
                                            <p:cond delay="0"/>
                                          </p:stCondLst>
                                        </p:cTn>
                                        <p:tgtEl>
                                          <p:spTgt spid="86"/>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9" grpId="0"/>
      <p:bldP spid="4" grpId="0" animBg="1"/>
      <p:bldP spid="80" grpId="0" animBg="1"/>
      <p:bldP spid="81" grpId="0" animBg="1"/>
      <p:bldP spid="82" grpId="0" animBg="1"/>
      <p:bldP spid="84" grpId="0"/>
      <p:bldP spid="68" grpId="0"/>
      <p:bldP spid="69" grpId="0"/>
      <p:bldP spid="8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上下矢印 5"/>
          <p:cNvSpPr/>
          <p:nvPr/>
        </p:nvSpPr>
        <p:spPr>
          <a:xfrm>
            <a:off x="6027439" y="3558345"/>
            <a:ext cx="589102" cy="1980000"/>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60"/>
          <p:cNvSpPr/>
          <p:nvPr/>
        </p:nvSpPr>
        <p:spPr>
          <a:xfrm>
            <a:off x="835511" y="3502332"/>
            <a:ext cx="4560912" cy="1625163"/>
          </a:xfrm>
          <a:custGeom>
            <a:avLst/>
            <a:gdLst>
              <a:gd name="connsiteX0" fmla="*/ 411480 w 4617720"/>
              <a:gd name="connsiteY0" fmla="*/ 1813560 h 1813560"/>
              <a:gd name="connsiteX1" fmla="*/ 1005840 w 4617720"/>
              <a:gd name="connsiteY1" fmla="*/ 1661160 h 1813560"/>
              <a:gd name="connsiteX2" fmla="*/ 1493520 w 4617720"/>
              <a:gd name="connsiteY2" fmla="*/ 1463040 h 1813560"/>
              <a:gd name="connsiteX3" fmla="*/ 1783080 w 4617720"/>
              <a:gd name="connsiteY3" fmla="*/ 1325880 h 1813560"/>
              <a:gd name="connsiteX4" fmla="*/ 1996440 w 4617720"/>
              <a:gd name="connsiteY4" fmla="*/ 1325880 h 1813560"/>
              <a:gd name="connsiteX5" fmla="*/ 2590800 w 4617720"/>
              <a:gd name="connsiteY5" fmla="*/ 1310640 h 1813560"/>
              <a:gd name="connsiteX6" fmla="*/ 3063240 w 4617720"/>
              <a:gd name="connsiteY6" fmla="*/ 1234440 h 1813560"/>
              <a:gd name="connsiteX7" fmla="*/ 3489960 w 4617720"/>
              <a:gd name="connsiteY7" fmla="*/ 1082040 h 1813560"/>
              <a:gd name="connsiteX8" fmla="*/ 3672840 w 4617720"/>
              <a:gd name="connsiteY8" fmla="*/ 944880 h 1813560"/>
              <a:gd name="connsiteX9" fmla="*/ 3931920 w 4617720"/>
              <a:gd name="connsiteY9" fmla="*/ 701040 h 1813560"/>
              <a:gd name="connsiteX10" fmla="*/ 4236720 w 4617720"/>
              <a:gd name="connsiteY10" fmla="*/ 441960 h 1813560"/>
              <a:gd name="connsiteX11" fmla="*/ 4617720 w 4617720"/>
              <a:gd name="connsiteY11" fmla="*/ 15240 h 1813560"/>
              <a:gd name="connsiteX12" fmla="*/ 0 w 4617720"/>
              <a:gd name="connsiteY12" fmla="*/ 0 h 1813560"/>
              <a:gd name="connsiteX13" fmla="*/ 60960 w 4617720"/>
              <a:gd name="connsiteY13" fmla="*/ 533400 h 1813560"/>
              <a:gd name="connsiteX14" fmla="*/ 91440 w 4617720"/>
              <a:gd name="connsiteY14" fmla="*/ 807720 h 1813560"/>
              <a:gd name="connsiteX15" fmla="*/ 106680 w 4617720"/>
              <a:gd name="connsiteY15" fmla="*/ 1066800 h 1813560"/>
              <a:gd name="connsiteX16" fmla="*/ 106680 w 4617720"/>
              <a:gd name="connsiteY16" fmla="*/ 1264920 h 1813560"/>
              <a:gd name="connsiteX17" fmla="*/ 198120 w 4617720"/>
              <a:gd name="connsiteY17" fmla="*/ 1478280 h 1813560"/>
              <a:gd name="connsiteX18" fmla="*/ 243840 w 4617720"/>
              <a:gd name="connsiteY18" fmla="*/ 1661160 h 1813560"/>
              <a:gd name="connsiteX19" fmla="*/ 411480 w 4617720"/>
              <a:gd name="connsiteY19" fmla="*/ 1813560 h 18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17720" h="1813560">
                <a:moveTo>
                  <a:pt x="411480" y="1813560"/>
                </a:moveTo>
                <a:lnTo>
                  <a:pt x="1005840" y="1661160"/>
                </a:lnTo>
                <a:lnTo>
                  <a:pt x="1493520" y="1463040"/>
                </a:lnTo>
                <a:lnTo>
                  <a:pt x="1783080" y="1325880"/>
                </a:lnTo>
                <a:lnTo>
                  <a:pt x="1996440" y="1325880"/>
                </a:lnTo>
                <a:lnTo>
                  <a:pt x="2590800" y="1310640"/>
                </a:lnTo>
                <a:lnTo>
                  <a:pt x="3063240" y="1234440"/>
                </a:lnTo>
                <a:lnTo>
                  <a:pt x="3489960" y="1082040"/>
                </a:lnTo>
                <a:lnTo>
                  <a:pt x="3672840" y="944880"/>
                </a:lnTo>
                <a:lnTo>
                  <a:pt x="3931920" y="701040"/>
                </a:lnTo>
                <a:lnTo>
                  <a:pt x="4236720" y="441960"/>
                </a:lnTo>
                <a:lnTo>
                  <a:pt x="4617720" y="15240"/>
                </a:lnTo>
                <a:lnTo>
                  <a:pt x="0" y="0"/>
                </a:lnTo>
                <a:lnTo>
                  <a:pt x="60960" y="533400"/>
                </a:lnTo>
                <a:lnTo>
                  <a:pt x="91440" y="807720"/>
                </a:lnTo>
                <a:lnTo>
                  <a:pt x="106680" y="1066800"/>
                </a:lnTo>
                <a:lnTo>
                  <a:pt x="106680" y="1264920"/>
                </a:lnTo>
                <a:lnTo>
                  <a:pt x="198120" y="1478280"/>
                </a:lnTo>
                <a:lnTo>
                  <a:pt x="243840" y="1661160"/>
                </a:lnTo>
                <a:lnTo>
                  <a:pt x="411480" y="1813560"/>
                </a:lnTo>
                <a:close/>
              </a:path>
            </a:pathLst>
          </a:custGeom>
          <a:gradFill>
            <a:gsLst>
              <a:gs pos="0">
                <a:schemeClr val="accent2">
                  <a:lumMod val="40000"/>
                  <a:lumOff val="60000"/>
                  <a:alpha val="73000"/>
                </a:schemeClr>
              </a:gs>
              <a:gs pos="15000">
                <a:schemeClr val="accent2">
                  <a:lumMod val="40000"/>
                  <a:lumOff val="60000"/>
                  <a:alpha val="67000"/>
                </a:schemeClr>
              </a:gs>
              <a:gs pos="98000">
                <a:srgbClr val="FF0000">
                  <a:alpha val="6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3255296" y="4170294"/>
            <a:ext cx="689045" cy="358546"/>
          </a:xfrm>
          <a:prstGeom prst="rect">
            <a:avLst/>
          </a:prstGeom>
          <a:gradFill>
            <a:gsLst>
              <a:gs pos="0">
                <a:schemeClr val="accent2">
                  <a:lumMod val="20000"/>
                  <a:lumOff val="80000"/>
                  <a:alpha val="34000"/>
                </a:schemeClr>
              </a:gs>
              <a:gs pos="17000">
                <a:schemeClr val="accent2">
                  <a:lumMod val="40000"/>
                  <a:lumOff val="60000"/>
                </a:schemeClr>
              </a:gs>
              <a:gs pos="98000">
                <a:srgbClr val="FF0000"/>
              </a:gs>
            </a:gsLst>
            <a:lin ang="5400000" scaled="0"/>
          </a:gradFill>
        </p:spPr>
        <p:txBody>
          <a:bodyPr wrap="non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脱灰</a:t>
            </a:r>
            <a:endParaRPr kumimoji="1" lang="ja-JP" altLang="en-US" sz="2000" dirty="0">
              <a:latin typeface="HG丸ｺﾞｼｯｸM-PRO" panose="020F0600000000000000" pitchFamily="50" charset="-128"/>
              <a:ea typeface="HG丸ｺﾞｼｯｸM-PRO" panose="020F0600000000000000" pitchFamily="50" charset="-128"/>
            </a:endParaRPr>
          </a:p>
        </p:txBody>
      </p:sp>
      <p:grpSp>
        <p:nvGrpSpPr>
          <p:cNvPr id="53" name="グループ化 52"/>
          <p:cNvGrpSpPr/>
          <p:nvPr/>
        </p:nvGrpSpPr>
        <p:grpSpPr>
          <a:xfrm>
            <a:off x="-52874" y="1103480"/>
            <a:ext cx="9233386" cy="5205840"/>
            <a:chOff x="-52874" y="959464"/>
            <a:chExt cx="9233386" cy="5205840"/>
          </a:xfrm>
        </p:grpSpPr>
        <p:cxnSp>
          <p:nvCxnSpPr>
            <p:cNvPr id="14" name="直線コネクタ 13"/>
            <p:cNvCxnSpPr/>
            <p:nvPr/>
          </p:nvCxnSpPr>
          <p:spPr>
            <a:xfrm flipH="1">
              <a:off x="570032" y="5415728"/>
              <a:ext cx="83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9" name="グループ化 48"/>
            <p:cNvGrpSpPr/>
            <p:nvPr/>
          </p:nvGrpSpPr>
          <p:grpSpPr>
            <a:xfrm>
              <a:off x="-52874" y="959464"/>
              <a:ext cx="1871025" cy="4618163"/>
              <a:chOff x="60662" y="959464"/>
              <a:chExt cx="1871025" cy="4618163"/>
            </a:xfrm>
          </p:grpSpPr>
          <p:cxnSp>
            <p:nvCxnSpPr>
              <p:cNvPr id="12" name="直線コネクタ 11"/>
              <p:cNvCxnSpPr/>
              <p:nvPr/>
            </p:nvCxnSpPr>
            <p:spPr>
              <a:xfrm>
                <a:off x="683568" y="1412776"/>
                <a:ext cx="0" cy="40324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314280" y="3933056"/>
                <a:ext cx="367408" cy="523220"/>
              </a:xfrm>
              <a:prstGeom prst="rect">
                <a:avLst/>
              </a:prstGeom>
              <a:noFill/>
            </p:spPr>
            <p:txBody>
              <a:bodyPr wrap="none" rtlCol="0">
                <a:spAutoFit/>
              </a:bodyPr>
              <a:lstStyle/>
              <a:p>
                <a:r>
                  <a:rPr kumimoji="1" lang="en-US" altLang="ja-JP" sz="2800" dirty="0" smtClean="0"/>
                  <a:t>5</a:t>
                </a:r>
                <a:endParaRPr kumimoji="1" lang="ja-JP" altLang="en-US" sz="2800" dirty="0"/>
              </a:p>
            </p:txBody>
          </p:sp>
          <p:sp>
            <p:nvSpPr>
              <p:cNvPr id="41" name="テキスト ボックス 40"/>
              <p:cNvSpPr txBox="1"/>
              <p:nvPr/>
            </p:nvSpPr>
            <p:spPr>
              <a:xfrm>
                <a:off x="265504" y="2636912"/>
                <a:ext cx="367408" cy="523220"/>
              </a:xfrm>
              <a:prstGeom prst="rect">
                <a:avLst/>
              </a:prstGeom>
              <a:noFill/>
            </p:spPr>
            <p:txBody>
              <a:bodyPr wrap="none" rtlCol="0">
                <a:spAutoFit/>
              </a:bodyPr>
              <a:lstStyle/>
              <a:p>
                <a:r>
                  <a:rPr kumimoji="1" lang="en-US" altLang="ja-JP" sz="2800" dirty="0" smtClean="0"/>
                  <a:t>6</a:t>
                </a:r>
                <a:endParaRPr kumimoji="1" lang="ja-JP" altLang="en-US" sz="2800" dirty="0"/>
              </a:p>
            </p:txBody>
          </p:sp>
          <p:sp>
            <p:nvSpPr>
              <p:cNvPr id="42" name="テキスト ボックス 41"/>
              <p:cNvSpPr txBox="1"/>
              <p:nvPr/>
            </p:nvSpPr>
            <p:spPr>
              <a:xfrm>
                <a:off x="265504" y="1412776"/>
                <a:ext cx="367408" cy="523220"/>
              </a:xfrm>
              <a:prstGeom prst="rect">
                <a:avLst/>
              </a:prstGeom>
              <a:noFill/>
            </p:spPr>
            <p:txBody>
              <a:bodyPr wrap="none" rtlCol="0">
                <a:spAutoFit/>
              </a:bodyPr>
              <a:lstStyle/>
              <a:p>
                <a:r>
                  <a:rPr kumimoji="1" lang="en-US" altLang="ja-JP" sz="2800" dirty="0" smtClean="0"/>
                  <a:t>7</a:t>
                </a:r>
                <a:endParaRPr kumimoji="1" lang="ja-JP" altLang="en-US" sz="2800" dirty="0"/>
              </a:p>
            </p:txBody>
          </p:sp>
          <p:sp>
            <p:nvSpPr>
              <p:cNvPr id="43" name="テキスト ボックス 42"/>
              <p:cNvSpPr txBox="1"/>
              <p:nvPr/>
            </p:nvSpPr>
            <p:spPr>
              <a:xfrm>
                <a:off x="60662" y="959464"/>
                <a:ext cx="1871025" cy="461665"/>
              </a:xfrm>
              <a:prstGeom prst="rect">
                <a:avLst/>
              </a:prstGeom>
              <a:noFill/>
            </p:spPr>
            <p:txBody>
              <a:bodyPr wrap="none" rtlCol="0">
                <a:spAutoFit/>
              </a:bodyPr>
              <a:lstStyle/>
              <a:p>
                <a:r>
                  <a:rPr lang="ja-JP" altLang="en-US" sz="2400" dirty="0" smtClean="0">
                    <a:latin typeface="HG丸ｺﾞｼｯｸM-PRO" panose="020F0600000000000000" pitchFamily="50" charset="-128"/>
                    <a:ea typeface="HG丸ｺﾞｼｯｸM-PRO" panose="020F0600000000000000" pitchFamily="50" charset="-128"/>
                  </a:rPr>
                  <a:t>口の中の</a:t>
                </a:r>
                <a:r>
                  <a:rPr lang="en-US" altLang="ja-JP" sz="2400" dirty="0" smtClean="0">
                    <a:latin typeface="HG丸ｺﾞｼｯｸM-PRO" panose="020F0600000000000000" pitchFamily="50" charset="-128"/>
                    <a:ea typeface="HG丸ｺﾞｼｯｸM-PRO" panose="020F0600000000000000" pitchFamily="50" charset="-128"/>
                  </a:rPr>
                  <a:t>pH</a:t>
                </a:r>
                <a:endParaRPr kumimoji="1" lang="ja-JP" altLang="en-US" sz="2400" dirty="0">
                  <a:latin typeface="HG丸ｺﾞｼｯｸM-PRO" panose="020F0600000000000000" pitchFamily="50" charset="-128"/>
                  <a:ea typeface="HG丸ｺﾞｼｯｸM-PRO" panose="020F0600000000000000" pitchFamily="50" charset="-128"/>
                </a:endParaRPr>
              </a:p>
            </p:txBody>
          </p:sp>
          <p:cxnSp>
            <p:nvCxnSpPr>
              <p:cNvPr id="44" name="直線コネクタ 43"/>
              <p:cNvCxnSpPr/>
              <p:nvPr/>
            </p:nvCxnSpPr>
            <p:spPr>
              <a:xfrm rot="5400000">
                <a:off x="701560" y="411584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rot="5400000">
                <a:off x="701560" y="2778176"/>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rot="5400000">
                <a:off x="701560" y="1486224"/>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341002" y="5054407"/>
                <a:ext cx="367408" cy="523220"/>
              </a:xfrm>
              <a:prstGeom prst="rect">
                <a:avLst/>
              </a:prstGeom>
              <a:noFill/>
            </p:spPr>
            <p:txBody>
              <a:bodyPr wrap="none" rtlCol="0">
                <a:spAutoFit/>
              </a:bodyPr>
              <a:lstStyle/>
              <a:p>
                <a:r>
                  <a:rPr lang="en-US" altLang="ja-JP" sz="2800" dirty="0"/>
                  <a:t>4</a:t>
                </a:r>
                <a:endParaRPr kumimoji="1" lang="ja-JP" altLang="en-US" sz="2800" dirty="0"/>
              </a:p>
            </p:txBody>
          </p:sp>
        </p:grpSp>
        <p:cxnSp>
          <p:nvCxnSpPr>
            <p:cNvPr id="20" name="直線コネクタ 19"/>
            <p:cNvCxnSpPr/>
            <p:nvPr/>
          </p:nvCxnSpPr>
          <p:spPr>
            <a:xfrm>
              <a:off x="846903" y="530120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984283" y="530120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3121663" y="530120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4259043" y="530120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5396423" y="530120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6533803" y="530120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7671183" y="530120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8808563" y="530120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658151" y="5373216"/>
              <a:ext cx="367408" cy="523220"/>
            </a:xfrm>
            <a:prstGeom prst="rect">
              <a:avLst/>
            </a:prstGeom>
            <a:noFill/>
          </p:spPr>
          <p:txBody>
            <a:bodyPr wrap="none" rtlCol="0">
              <a:spAutoFit/>
            </a:bodyPr>
            <a:lstStyle/>
            <a:p>
              <a:r>
                <a:rPr kumimoji="1" lang="en-US" altLang="ja-JP" sz="2800" dirty="0" smtClean="0"/>
                <a:t>0</a:t>
              </a:r>
              <a:endParaRPr kumimoji="1" lang="ja-JP" altLang="en-US" sz="2800" dirty="0"/>
            </a:p>
          </p:txBody>
        </p:sp>
        <p:sp>
          <p:nvSpPr>
            <p:cNvPr id="31" name="テキスト ボックス 30"/>
            <p:cNvSpPr txBox="1"/>
            <p:nvPr/>
          </p:nvSpPr>
          <p:spPr>
            <a:xfrm>
              <a:off x="1818151" y="5388456"/>
              <a:ext cx="367408" cy="523220"/>
            </a:xfrm>
            <a:prstGeom prst="rect">
              <a:avLst/>
            </a:prstGeom>
            <a:noFill/>
          </p:spPr>
          <p:txBody>
            <a:bodyPr wrap="none" rtlCol="0">
              <a:spAutoFit/>
            </a:bodyPr>
            <a:lstStyle/>
            <a:p>
              <a:r>
                <a:rPr kumimoji="1" lang="en-US" altLang="ja-JP" sz="2800" dirty="0" smtClean="0"/>
                <a:t>5</a:t>
              </a:r>
              <a:endParaRPr kumimoji="1" lang="ja-JP" altLang="en-US" sz="2800" dirty="0"/>
            </a:p>
          </p:txBody>
        </p:sp>
        <p:sp>
          <p:nvSpPr>
            <p:cNvPr id="32" name="テキスト ボックス 31"/>
            <p:cNvSpPr txBox="1"/>
            <p:nvPr/>
          </p:nvSpPr>
          <p:spPr>
            <a:xfrm>
              <a:off x="2856231" y="5388456"/>
              <a:ext cx="550151" cy="523220"/>
            </a:xfrm>
            <a:prstGeom prst="rect">
              <a:avLst/>
            </a:prstGeom>
            <a:noFill/>
          </p:spPr>
          <p:txBody>
            <a:bodyPr wrap="none" rtlCol="0">
              <a:spAutoFit/>
            </a:bodyPr>
            <a:lstStyle/>
            <a:p>
              <a:r>
                <a:rPr kumimoji="1" lang="en-US" altLang="ja-JP" sz="2800" dirty="0" smtClean="0"/>
                <a:t>10</a:t>
              </a:r>
              <a:endParaRPr kumimoji="1" lang="ja-JP" altLang="en-US" sz="2800" dirty="0"/>
            </a:p>
          </p:txBody>
        </p:sp>
        <p:sp>
          <p:nvSpPr>
            <p:cNvPr id="33" name="テキスト ボックス 32"/>
            <p:cNvSpPr txBox="1"/>
            <p:nvPr/>
          </p:nvSpPr>
          <p:spPr>
            <a:xfrm>
              <a:off x="4000991" y="5373216"/>
              <a:ext cx="550151" cy="523220"/>
            </a:xfrm>
            <a:prstGeom prst="rect">
              <a:avLst/>
            </a:prstGeom>
            <a:noFill/>
          </p:spPr>
          <p:txBody>
            <a:bodyPr wrap="none" rtlCol="0">
              <a:spAutoFit/>
            </a:bodyPr>
            <a:lstStyle/>
            <a:p>
              <a:r>
                <a:rPr kumimoji="1" lang="en-US" altLang="ja-JP" sz="2800" dirty="0" smtClean="0"/>
                <a:t>15</a:t>
              </a:r>
              <a:endParaRPr kumimoji="1" lang="ja-JP" altLang="en-US" sz="2800" dirty="0"/>
            </a:p>
          </p:txBody>
        </p:sp>
        <p:sp>
          <p:nvSpPr>
            <p:cNvPr id="34" name="テキスト ボックス 33"/>
            <p:cNvSpPr txBox="1"/>
            <p:nvPr/>
          </p:nvSpPr>
          <p:spPr>
            <a:xfrm>
              <a:off x="5130511" y="5357976"/>
              <a:ext cx="550151" cy="523220"/>
            </a:xfrm>
            <a:prstGeom prst="rect">
              <a:avLst/>
            </a:prstGeom>
            <a:noFill/>
          </p:spPr>
          <p:txBody>
            <a:bodyPr wrap="none" rtlCol="0">
              <a:spAutoFit/>
            </a:bodyPr>
            <a:lstStyle/>
            <a:p>
              <a:r>
                <a:rPr kumimoji="1" lang="en-US" altLang="ja-JP" sz="2800" dirty="0" smtClean="0"/>
                <a:t>20</a:t>
              </a:r>
              <a:endParaRPr kumimoji="1" lang="ja-JP" altLang="en-US" sz="2800" dirty="0"/>
            </a:p>
          </p:txBody>
        </p:sp>
        <p:sp>
          <p:nvSpPr>
            <p:cNvPr id="35" name="テキスト ボックス 34"/>
            <p:cNvSpPr txBox="1"/>
            <p:nvPr/>
          </p:nvSpPr>
          <p:spPr>
            <a:xfrm>
              <a:off x="6275271" y="5342736"/>
              <a:ext cx="550151" cy="523220"/>
            </a:xfrm>
            <a:prstGeom prst="rect">
              <a:avLst/>
            </a:prstGeom>
            <a:noFill/>
          </p:spPr>
          <p:txBody>
            <a:bodyPr wrap="none" rtlCol="0">
              <a:spAutoFit/>
            </a:bodyPr>
            <a:lstStyle/>
            <a:p>
              <a:r>
                <a:rPr kumimoji="1" lang="en-US" altLang="ja-JP" sz="2800" smtClean="0"/>
                <a:t>25</a:t>
              </a:r>
              <a:endParaRPr kumimoji="1" lang="ja-JP" altLang="en-US" sz="2800" dirty="0"/>
            </a:p>
          </p:txBody>
        </p:sp>
        <p:sp>
          <p:nvSpPr>
            <p:cNvPr id="36" name="テキスト ボックス 35"/>
            <p:cNvSpPr txBox="1"/>
            <p:nvPr/>
          </p:nvSpPr>
          <p:spPr>
            <a:xfrm>
              <a:off x="7396048" y="5357976"/>
              <a:ext cx="550151" cy="523220"/>
            </a:xfrm>
            <a:prstGeom prst="rect">
              <a:avLst/>
            </a:prstGeom>
            <a:noFill/>
          </p:spPr>
          <p:txBody>
            <a:bodyPr wrap="none" rtlCol="0">
              <a:spAutoFit/>
            </a:bodyPr>
            <a:lstStyle/>
            <a:p>
              <a:r>
                <a:rPr kumimoji="1" lang="en-US" altLang="ja-JP" sz="2800" smtClean="0"/>
                <a:t>30</a:t>
              </a:r>
              <a:endParaRPr kumimoji="1" lang="ja-JP" altLang="en-US" sz="2800" dirty="0"/>
            </a:p>
          </p:txBody>
        </p:sp>
        <p:sp>
          <p:nvSpPr>
            <p:cNvPr id="37" name="テキスト ボックス 36"/>
            <p:cNvSpPr txBox="1"/>
            <p:nvPr/>
          </p:nvSpPr>
          <p:spPr>
            <a:xfrm>
              <a:off x="8516825" y="5373216"/>
              <a:ext cx="550151" cy="523220"/>
            </a:xfrm>
            <a:prstGeom prst="rect">
              <a:avLst/>
            </a:prstGeom>
            <a:noFill/>
          </p:spPr>
          <p:txBody>
            <a:bodyPr wrap="none" rtlCol="0">
              <a:spAutoFit/>
            </a:bodyPr>
            <a:lstStyle/>
            <a:p>
              <a:r>
                <a:rPr kumimoji="1" lang="en-US" altLang="ja-JP" sz="2800" dirty="0" smtClean="0"/>
                <a:t>35</a:t>
              </a:r>
              <a:endParaRPr kumimoji="1" lang="ja-JP" altLang="en-US" sz="2800" dirty="0"/>
            </a:p>
          </p:txBody>
        </p:sp>
        <p:sp>
          <p:nvSpPr>
            <p:cNvPr id="55" name="テキスト ボックス 54"/>
            <p:cNvSpPr txBox="1"/>
            <p:nvPr/>
          </p:nvSpPr>
          <p:spPr>
            <a:xfrm>
              <a:off x="8739366" y="5765194"/>
              <a:ext cx="441146" cy="400110"/>
            </a:xfrm>
            <a:prstGeom prst="rect">
              <a:avLst/>
            </a:prstGeom>
            <a:noFill/>
          </p:spPr>
          <p:txBody>
            <a:bodyPr wrap="none" rtlCol="0">
              <a:spAutoFit/>
            </a:bodyPr>
            <a:lstStyle/>
            <a:p>
              <a:r>
                <a:rPr lang="ja-JP" altLang="en-US" sz="2000" dirty="0">
                  <a:latin typeface="HG丸ｺﾞｼｯｸM-PRO" panose="020F0600000000000000" pitchFamily="50" charset="-128"/>
                  <a:ea typeface="HG丸ｺﾞｼｯｸM-PRO" panose="020F0600000000000000" pitchFamily="50" charset="-128"/>
                </a:rPr>
                <a:t>分</a:t>
              </a:r>
              <a:endParaRPr kumimoji="1" lang="ja-JP" altLang="en-US" sz="2000" dirty="0">
                <a:latin typeface="HG丸ｺﾞｼｯｸM-PRO" panose="020F0600000000000000" pitchFamily="50" charset="-128"/>
                <a:ea typeface="HG丸ｺﾞｼｯｸM-PRO" panose="020F0600000000000000" pitchFamily="50" charset="-128"/>
              </a:endParaRPr>
            </a:p>
          </p:txBody>
        </p:sp>
      </p:grpSp>
      <p:sp>
        <p:nvSpPr>
          <p:cNvPr id="56" name="テキスト ボックス 55"/>
          <p:cNvSpPr txBox="1"/>
          <p:nvPr/>
        </p:nvSpPr>
        <p:spPr>
          <a:xfrm>
            <a:off x="3406382" y="3158381"/>
            <a:ext cx="1734227" cy="707886"/>
          </a:xfrm>
          <a:prstGeom prst="rect">
            <a:avLst/>
          </a:prstGeom>
          <a:noFill/>
        </p:spPr>
        <p:txBody>
          <a:bodyPr wrap="squar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永久歯が</a:t>
            </a:r>
            <a:endParaRPr kumimoji="1" lang="en-US" altLang="ja-JP" sz="2000" dirty="0" smtClean="0">
              <a:latin typeface="HG丸ｺﾞｼｯｸM-PRO" panose="020F0600000000000000" pitchFamily="50" charset="-128"/>
              <a:ea typeface="HG丸ｺﾞｼｯｸM-PRO" panose="020F0600000000000000" pitchFamily="50" charset="-128"/>
            </a:endParaRPr>
          </a:p>
          <a:p>
            <a:r>
              <a:rPr kumimoji="1" lang="ja-JP" altLang="en-US" sz="2000" dirty="0" smtClean="0">
                <a:latin typeface="HG丸ｺﾞｼｯｸM-PRO" panose="020F0600000000000000" pitchFamily="50" charset="-128"/>
                <a:ea typeface="HG丸ｺﾞｼｯｸM-PRO" panose="020F0600000000000000" pitchFamily="50" charset="-128"/>
              </a:rPr>
              <a:t>溶け始める</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70" name="テキスト ボックス 69"/>
          <p:cNvSpPr txBox="1"/>
          <p:nvPr/>
        </p:nvSpPr>
        <p:spPr>
          <a:xfrm>
            <a:off x="6392902" y="2757296"/>
            <a:ext cx="1734227" cy="400110"/>
          </a:xfrm>
          <a:prstGeom prst="rect">
            <a:avLst/>
          </a:prstGeom>
          <a:noFill/>
        </p:spPr>
        <p:txBody>
          <a:bodyPr wrap="square" rtlCol="0">
            <a:spAutoFit/>
          </a:bodyPr>
          <a:lstStyle/>
          <a:p>
            <a:pPr algn="ctr"/>
            <a:r>
              <a:rPr kumimoji="1" lang="ja-JP" altLang="en-US" sz="2000" dirty="0" smtClean="0">
                <a:solidFill>
                  <a:srgbClr val="0000CC"/>
                </a:solidFill>
                <a:latin typeface="HG丸ｺﾞｼｯｸM-PRO" panose="020F0600000000000000" pitchFamily="50" charset="-128"/>
                <a:ea typeface="HG丸ｺﾞｼｯｸM-PRO" panose="020F0600000000000000" pitchFamily="50" charset="-128"/>
              </a:rPr>
              <a:t>健康ゾーン</a:t>
            </a:r>
            <a:endParaRPr kumimoji="1" lang="ja-JP" altLang="en-US" sz="2000" dirty="0">
              <a:solidFill>
                <a:srgbClr val="0000CC"/>
              </a:solidFill>
              <a:latin typeface="HG丸ｺﾞｼｯｸM-PRO" panose="020F0600000000000000" pitchFamily="50" charset="-128"/>
              <a:ea typeface="HG丸ｺﾞｼｯｸM-PRO" panose="020F0600000000000000" pitchFamily="50" charset="-128"/>
            </a:endParaRPr>
          </a:p>
        </p:txBody>
      </p:sp>
      <p:sp>
        <p:nvSpPr>
          <p:cNvPr id="69" name="テキスト ボックス 68"/>
          <p:cNvSpPr txBox="1"/>
          <p:nvPr/>
        </p:nvSpPr>
        <p:spPr>
          <a:xfrm>
            <a:off x="6330957" y="4128887"/>
            <a:ext cx="1734227" cy="707886"/>
          </a:xfrm>
          <a:prstGeom prst="rect">
            <a:avLst/>
          </a:prstGeom>
          <a:noFill/>
        </p:spPr>
        <p:txBody>
          <a:bodyPr wrap="square" rtlCol="0">
            <a:spAutoFit/>
          </a:bodyPr>
          <a:lstStyle/>
          <a:p>
            <a:pPr algn="ctr"/>
            <a:r>
              <a:rPr kumimoji="1" lang="ja-JP" altLang="en-US" sz="2000" dirty="0" smtClean="0">
                <a:solidFill>
                  <a:srgbClr val="FF0000"/>
                </a:solidFill>
                <a:latin typeface="HG丸ｺﾞｼｯｸM-PRO" panose="020F0600000000000000" pitchFamily="50" charset="-128"/>
                <a:ea typeface="HG丸ｺﾞｼｯｸM-PRO" panose="020F0600000000000000" pitchFamily="50" charset="-128"/>
              </a:rPr>
              <a:t>むし歯</a:t>
            </a:r>
            <a:endParaRPr kumimoji="1" lang="en-US" altLang="ja-JP" sz="2000" dirty="0" smtClean="0">
              <a:solidFill>
                <a:srgbClr val="FF0000"/>
              </a:solidFill>
              <a:latin typeface="HG丸ｺﾞｼｯｸM-PRO" panose="020F0600000000000000" pitchFamily="50" charset="-128"/>
              <a:ea typeface="HG丸ｺﾞｼｯｸM-PRO" panose="020F0600000000000000" pitchFamily="50" charset="-128"/>
            </a:endParaRPr>
          </a:p>
          <a:p>
            <a:pPr algn="ctr"/>
            <a:r>
              <a:rPr kumimoji="1" lang="ja-JP" altLang="en-US" sz="2000" dirty="0" smtClean="0">
                <a:solidFill>
                  <a:srgbClr val="FF0000"/>
                </a:solidFill>
                <a:latin typeface="HG丸ｺﾞｼｯｸM-PRO" panose="020F0600000000000000" pitchFamily="50" charset="-128"/>
                <a:ea typeface="HG丸ｺﾞｼｯｸM-PRO" panose="020F0600000000000000" pitchFamily="50" charset="-128"/>
              </a:rPr>
              <a:t>危険ゾーン</a:t>
            </a:r>
            <a:endParaRPr kumimoji="1" lang="ja-JP" altLang="en-US" sz="20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0" y="-60499"/>
            <a:ext cx="9144000" cy="900000"/>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29"/>
          <p:cNvSpPr/>
          <p:nvPr/>
        </p:nvSpPr>
        <p:spPr>
          <a:xfrm>
            <a:off x="556759" y="2247136"/>
            <a:ext cx="8442960" cy="2910840"/>
          </a:xfrm>
          <a:custGeom>
            <a:avLst/>
            <a:gdLst>
              <a:gd name="connsiteX0" fmla="*/ 0 w 8442960"/>
              <a:gd name="connsiteY0" fmla="*/ 91440 h 2910840"/>
              <a:gd name="connsiteX1" fmla="*/ 137160 w 8442960"/>
              <a:gd name="connsiteY1" fmla="*/ 91440 h 2910840"/>
              <a:gd name="connsiteX2" fmla="*/ 228600 w 8442960"/>
              <a:gd name="connsiteY2" fmla="*/ 137160 h 2910840"/>
              <a:gd name="connsiteX3" fmla="*/ 243840 w 8442960"/>
              <a:gd name="connsiteY3" fmla="*/ 289560 h 2910840"/>
              <a:gd name="connsiteX4" fmla="*/ 228600 w 8442960"/>
              <a:gd name="connsiteY4" fmla="*/ 457200 h 2910840"/>
              <a:gd name="connsiteX5" fmla="*/ 228600 w 8442960"/>
              <a:gd name="connsiteY5" fmla="*/ 777240 h 2910840"/>
              <a:gd name="connsiteX6" fmla="*/ 289560 w 8442960"/>
              <a:gd name="connsiteY6" fmla="*/ 1432560 h 2910840"/>
              <a:gd name="connsiteX7" fmla="*/ 335280 w 8442960"/>
              <a:gd name="connsiteY7" fmla="*/ 1752600 h 2910840"/>
              <a:gd name="connsiteX8" fmla="*/ 365760 w 8442960"/>
              <a:gd name="connsiteY8" fmla="*/ 2057400 h 2910840"/>
              <a:gd name="connsiteX9" fmla="*/ 365760 w 8442960"/>
              <a:gd name="connsiteY9" fmla="*/ 2316480 h 2910840"/>
              <a:gd name="connsiteX10" fmla="*/ 457200 w 8442960"/>
              <a:gd name="connsiteY10" fmla="*/ 2590800 h 2910840"/>
              <a:gd name="connsiteX11" fmla="*/ 548640 w 8442960"/>
              <a:gd name="connsiteY11" fmla="*/ 2804160 h 2910840"/>
              <a:gd name="connsiteX12" fmla="*/ 685800 w 8442960"/>
              <a:gd name="connsiteY12" fmla="*/ 2910840 h 2910840"/>
              <a:gd name="connsiteX13" fmla="*/ 1249680 w 8442960"/>
              <a:gd name="connsiteY13" fmla="*/ 2743200 h 2910840"/>
              <a:gd name="connsiteX14" fmla="*/ 1874520 w 8442960"/>
              <a:gd name="connsiteY14" fmla="*/ 2514600 h 2910840"/>
              <a:gd name="connsiteX15" fmla="*/ 2057400 w 8442960"/>
              <a:gd name="connsiteY15" fmla="*/ 2407920 h 2910840"/>
              <a:gd name="connsiteX16" fmla="*/ 2316480 w 8442960"/>
              <a:gd name="connsiteY16" fmla="*/ 2392680 h 2910840"/>
              <a:gd name="connsiteX17" fmla="*/ 2895600 w 8442960"/>
              <a:gd name="connsiteY17" fmla="*/ 2392680 h 2910840"/>
              <a:gd name="connsiteX18" fmla="*/ 3429000 w 8442960"/>
              <a:gd name="connsiteY18" fmla="*/ 2316480 h 2910840"/>
              <a:gd name="connsiteX19" fmla="*/ 3947160 w 8442960"/>
              <a:gd name="connsiteY19" fmla="*/ 2087880 h 2910840"/>
              <a:gd name="connsiteX20" fmla="*/ 4389120 w 8442960"/>
              <a:gd name="connsiteY20" fmla="*/ 1645920 h 2910840"/>
              <a:gd name="connsiteX21" fmla="*/ 4693920 w 8442960"/>
              <a:gd name="connsiteY21" fmla="*/ 1371600 h 2910840"/>
              <a:gd name="connsiteX22" fmla="*/ 5120640 w 8442960"/>
              <a:gd name="connsiteY22" fmla="*/ 914400 h 2910840"/>
              <a:gd name="connsiteX23" fmla="*/ 5181600 w 8442960"/>
              <a:gd name="connsiteY23" fmla="*/ 853440 h 2910840"/>
              <a:gd name="connsiteX24" fmla="*/ 5532120 w 8442960"/>
              <a:gd name="connsiteY24" fmla="*/ 457200 h 2910840"/>
              <a:gd name="connsiteX25" fmla="*/ 6233160 w 8442960"/>
              <a:gd name="connsiteY25" fmla="*/ 198120 h 2910840"/>
              <a:gd name="connsiteX26" fmla="*/ 7040880 w 8442960"/>
              <a:gd name="connsiteY26" fmla="*/ 45720 h 2910840"/>
              <a:gd name="connsiteX27" fmla="*/ 7772400 w 8442960"/>
              <a:gd name="connsiteY27" fmla="*/ 15240 h 2910840"/>
              <a:gd name="connsiteX28" fmla="*/ 8442960 w 8442960"/>
              <a:gd name="connsiteY28" fmla="*/ 0 h 291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2960" h="2910840">
                <a:moveTo>
                  <a:pt x="0" y="91440"/>
                </a:moveTo>
                <a:lnTo>
                  <a:pt x="137160" y="91440"/>
                </a:lnTo>
                <a:lnTo>
                  <a:pt x="228600" y="137160"/>
                </a:lnTo>
                <a:lnTo>
                  <a:pt x="243840" y="289560"/>
                </a:lnTo>
                <a:lnTo>
                  <a:pt x="228600" y="457200"/>
                </a:lnTo>
                <a:lnTo>
                  <a:pt x="228600" y="777240"/>
                </a:lnTo>
                <a:lnTo>
                  <a:pt x="289560" y="1432560"/>
                </a:lnTo>
                <a:lnTo>
                  <a:pt x="335280" y="1752600"/>
                </a:lnTo>
                <a:lnTo>
                  <a:pt x="365760" y="2057400"/>
                </a:lnTo>
                <a:lnTo>
                  <a:pt x="365760" y="2316480"/>
                </a:lnTo>
                <a:lnTo>
                  <a:pt x="457200" y="2590800"/>
                </a:lnTo>
                <a:lnTo>
                  <a:pt x="548640" y="2804160"/>
                </a:lnTo>
                <a:lnTo>
                  <a:pt x="685800" y="2910840"/>
                </a:lnTo>
                <a:lnTo>
                  <a:pt x="1249680" y="2743200"/>
                </a:lnTo>
                <a:lnTo>
                  <a:pt x="1874520" y="2514600"/>
                </a:lnTo>
                <a:lnTo>
                  <a:pt x="2057400" y="2407920"/>
                </a:lnTo>
                <a:lnTo>
                  <a:pt x="2316480" y="2392680"/>
                </a:lnTo>
                <a:lnTo>
                  <a:pt x="2895600" y="2392680"/>
                </a:lnTo>
                <a:lnTo>
                  <a:pt x="3429000" y="2316480"/>
                </a:lnTo>
                <a:lnTo>
                  <a:pt x="3947160" y="2087880"/>
                </a:lnTo>
                <a:lnTo>
                  <a:pt x="4389120" y="1645920"/>
                </a:lnTo>
                <a:lnTo>
                  <a:pt x="4693920" y="1371600"/>
                </a:lnTo>
                <a:lnTo>
                  <a:pt x="5120640" y="914400"/>
                </a:lnTo>
                <a:lnTo>
                  <a:pt x="5181600" y="853440"/>
                </a:lnTo>
                <a:lnTo>
                  <a:pt x="5532120" y="457200"/>
                </a:lnTo>
                <a:lnTo>
                  <a:pt x="6233160" y="198120"/>
                </a:lnTo>
                <a:lnTo>
                  <a:pt x="7040880" y="45720"/>
                </a:lnTo>
                <a:lnTo>
                  <a:pt x="7772400" y="15240"/>
                </a:lnTo>
                <a:lnTo>
                  <a:pt x="844296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7020946" y="6577607"/>
            <a:ext cx="2159566" cy="307777"/>
          </a:xfrm>
          <a:prstGeom prst="rect">
            <a:avLst/>
          </a:prstGeom>
          <a:noFill/>
        </p:spPr>
        <p:txBody>
          <a:bodyPr wrap="non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ステファン＆山田　改変</a:t>
            </a:r>
            <a:endParaRPr kumimoji="1" lang="ja-JP" altLang="en-US" sz="1400" dirty="0">
              <a:latin typeface="HG丸ｺﾞｼｯｸM-PRO" panose="020F0600000000000000" pitchFamily="50" charset="-128"/>
              <a:ea typeface="HG丸ｺﾞｼｯｸM-PRO" panose="020F0600000000000000" pitchFamily="50" charset="-128"/>
            </a:endParaRPr>
          </a:p>
        </p:txBody>
      </p:sp>
      <p:pic>
        <p:nvPicPr>
          <p:cNvPr id="1030" name="図 10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603" y="5909210"/>
            <a:ext cx="545326" cy="555039"/>
          </a:xfrm>
          <a:prstGeom prst="rect">
            <a:avLst/>
          </a:prstGeom>
        </p:spPr>
      </p:pic>
      <p:pic>
        <p:nvPicPr>
          <p:cNvPr id="1031" name="図 10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05" y="5861802"/>
            <a:ext cx="727710" cy="727710"/>
          </a:xfrm>
          <a:prstGeom prst="rect">
            <a:avLst/>
          </a:prstGeom>
        </p:spPr>
      </p:pic>
      <p:pic>
        <p:nvPicPr>
          <p:cNvPr id="72" name="図 71"/>
          <p:cNvPicPr>
            <a:picLocks noChangeAspect="1"/>
          </p:cNvPicPr>
          <p:nvPr/>
        </p:nvPicPr>
        <p:blipFill rotWithShape="1">
          <a:blip r:embed="rId5" cstate="print">
            <a:extLst>
              <a:ext uri="{28A0092B-C50C-407E-A947-70E740481C1C}">
                <a14:useLocalDpi xmlns:a14="http://schemas.microsoft.com/office/drawing/2010/main" val="0"/>
              </a:ext>
            </a:extLst>
          </a:blip>
          <a:srcRect l="21293" r="18824" b="50000"/>
          <a:stretch/>
        </p:blipFill>
        <p:spPr>
          <a:xfrm>
            <a:off x="1331473" y="4226912"/>
            <a:ext cx="390978" cy="385576"/>
          </a:xfrm>
          <a:prstGeom prst="rect">
            <a:avLst/>
          </a:prstGeom>
        </p:spPr>
      </p:pic>
      <p:pic>
        <p:nvPicPr>
          <p:cNvPr id="73" name="図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1281" y="3857650"/>
            <a:ext cx="1384905" cy="1319505"/>
          </a:xfrm>
          <a:prstGeom prst="rect">
            <a:avLst/>
          </a:prstGeom>
        </p:spPr>
      </p:pic>
      <p:pic>
        <p:nvPicPr>
          <p:cNvPr id="81" name="図 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29053" y="1249332"/>
            <a:ext cx="1310467" cy="1195802"/>
          </a:xfrm>
          <a:prstGeom prst="rect">
            <a:avLst/>
          </a:prstGeom>
        </p:spPr>
      </p:pic>
      <p:sp>
        <p:nvSpPr>
          <p:cNvPr id="1033" name="星 7 1032"/>
          <p:cNvSpPr/>
          <p:nvPr/>
        </p:nvSpPr>
        <p:spPr>
          <a:xfrm>
            <a:off x="2445712" y="4662155"/>
            <a:ext cx="510473" cy="72630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酸</a:t>
            </a:r>
            <a:endParaRPr kumimoji="1" lang="ja-JP" altLang="en-US" dirty="0"/>
          </a:p>
        </p:txBody>
      </p:sp>
      <p:sp>
        <p:nvSpPr>
          <p:cNvPr id="83" name="星 7 82"/>
          <p:cNvSpPr/>
          <p:nvPr/>
        </p:nvSpPr>
        <p:spPr>
          <a:xfrm>
            <a:off x="3643229" y="4604525"/>
            <a:ext cx="468000" cy="432000"/>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4" name="星 7 83"/>
          <p:cNvSpPr/>
          <p:nvPr/>
        </p:nvSpPr>
        <p:spPr>
          <a:xfrm>
            <a:off x="1289934" y="3752216"/>
            <a:ext cx="806515" cy="545830"/>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酸</a:t>
            </a:r>
            <a:endParaRPr kumimoji="1" lang="ja-JP" altLang="en-US" dirty="0"/>
          </a:p>
        </p:txBody>
      </p:sp>
      <p:sp>
        <p:nvSpPr>
          <p:cNvPr id="1034" name="下矢印吹き出し 1033"/>
          <p:cNvSpPr/>
          <p:nvPr/>
        </p:nvSpPr>
        <p:spPr>
          <a:xfrm>
            <a:off x="7976298" y="969234"/>
            <a:ext cx="449360" cy="363024"/>
          </a:xfrm>
          <a:prstGeom prst="downArrow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Ca</a:t>
            </a:r>
            <a:endParaRPr kumimoji="1" lang="ja-JP" altLang="en-US" dirty="0">
              <a:solidFill>
                <a:schemeClr val="tx1"/>
              </a:solidFill>
            </a:endParaRPr>
          </a:p>
        </p:txBody>
      </p:sp>
      <p:sp>
        <p:nvSpPr>
          <p:cNvPr id="86" name="下矢印吹き出し 85"/>
          <p:cNvSpPr/>
          <p:nvPr/>
        </p:nvSpPr>
        <p:spPr>
          <a:xfrm rot="20712368">
            <a:off x="7067953" y="1030576"/>
            <a:ext cx="449360" cy="363024"/>
          </a:xfrm>
          <a:prstGeom prst="downArrow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P</a:t>
            </a:r>
            <a:endParaRPr kumimoji="1" lang="ja-JP" altLang="en-US" dirty="0">
              <a:solidFill>
                <a:schemeClr val="tx1"/>
              </a:solidFill>
            </a:endParaRPr>
          </a:p>
        </p:txBody>
      </p:sp>
      <p:sp>
        <p:nvSpPr>
          <p:cNvPr id="1035" name="上矢印吹き出し 1034"/>
          <p:cNvSpPr/>
          <p:nvPr/>
        </p:nvSpPr>
        <p:spPr>
          <a:xfrm rot="970407">
            <a:off x="2601638" y="3628705"/>
            <a:ext cx="496661" cy="665566"/>
          </a:xfrm>
          <a:prstGeom prst="upArrow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Ca</a:t>
            </a:r>
            <a:endParaRPr kumimoji="1" lang="ja-JP" altLang="en-US" dirty="0">
              <a:solidFill>
                <a:schemeClr val="tx1"/>
              </a:solidFill>
            </a:endParaRPr>
          </a:p>
        </p:txBody>
      </p:sp>
      <p:sp>
        <p:nvSpPr>
          <p:cNvPr id="90" name="上矢印吹き出し 89"/>
          <p:cNvSpPr/>
          <p:nvPr/>
        </p:nvSpPr>
        <p:spPr>
          <a:xfrm rot="19894292">
            <a:off x="1860063" y="3533817"/>
            <a:ext cx="475552" cy="611358"/>
          </a:xfrm>
          <a:prstGeom prst="upArrow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P</a:t>
            </a:r>
            <a:endParaRPr kumimoji="1" lang="ja-JP" altLang="en-US" dirty="0">
              <a:solidFill>
                <a:schemeClr val="tx1"/>
              </a:solidFill>
            </a:endParaRPr>
          </a:p>
        </p:txBody>
      </p:sp>
      <p:sp>
        <p:nvSpPr>
          <p:cNvPr id="1037" name="テキスト ボックス 1036"/>
          <p:cNvSpPr txBox="1"/>
          <p:nvPr/>
        </p:nvSpPr>
        <p:spPr>
          <a:xfrm>
            <a:off x="7965853" y="2158940"/>
            <a:ext cx="1107996" cy="369332"/>
          </a:xfrm>
          <a:prstGeom prst="rect">
            <a:avLst/>
          </a:prstGeom>
          <a:solidFill>
            <a:srgbClr val="009900"/>
          </a:solidFill>
        </p:spPr>
        <p:txBody>
          <a:bodyPr wrap="none" rtlCol="0">
            <a:spAutoFit/>
          </a:bodyPr>
          <a:lstStyle/>
          <a:p>
            <a:r>
              <a:rPr kumimoji="1" lang="ja-JP" altLang="en-US" dirty="0" smtClean="0">
                <a:solidFill>
                  <a:schemeClr val="bg1"/>
                </a:solidFill>
              </a:rPr>
              <a:t>再石灰化</a:t>
            </a:r>
            <a:endParaRPr kumimoji="1" lang="ja-JP" altLang="en-US" dirty="0">
              <a:solidFill>
                <a:schemeClr val="bg1"/>
              </a:solidFill>
            </a:endParaRPr>
          </a:p>
        </p:txBody>
      </p:sp>
      <p:sp>
        <p:nvSpPr>
          <p:cNvPr id="66" name="テキスト ボックス 65"/>
          <p:cNvSpPr txBox="1"/>
          <p:nvPr/>
        </p:nvSpPr>
        <p:spPr>
          <a:xfrm>
            <a:off x="3121663" y="6142940"/>
            <a:ext cx="2646878" cy="461665"/>
          </a:xfrm>
          <a:prstGeom prst="rect">
            <a:avLst/>
          </a:prstGeom>
          <a:noFill/>
        </p:spPr>
        <p:txBody>
          <a:bodyPr wrap="none" rtlCol="0">
            <a:spAutoFit/>
          </a:bodyPr>
          <a:lstStyle/>
          <a:p>
            <a:r>
              <a:rPr lang="ja-JP" altLang="en-US" sz="2400" dirty="0" smtClean="0">
                <a:latin typeface="HG丸ｺﾞｼｯｸM-PRO" panose="020F0600000000000000" pitchFamily="50" charset="-128"/>
                <a:ea typeface="HG丸ｺﾞｼｯｸM-PRO" panose="020F0600000000000000" pitchFamily="50" charset="-128"/>
              </a:rPr>
              <a:t>飲食</a:t>
            </a:r>
            <a:r>
              <a:rPr lang="ja-JP" altLang="en-US" sz="2400" dirty="0">
                <a:latin typeface="HG丸ｺﾞｼｯｸM-PRO" panose="020F0600000000000000" pitchFamily="50" charset="-128"/>
                <a:ea typeface="HG丸ｺﾞｼｯｸM-PRO" panose="020F0600000000000000" pitchFamily="50" charset="-128"/>
              </a:rPr>
              <a:t>後</a:t>
            </a:r>
            <a:r>
              <a:rPr lang="ja-JP" altLang="en-US" sz="2400" dirty="0" smtClean="0">
                <a:latin typeface="HG丸ｺﾞｼｯｸM-PRO" panose="020F0600000000000000" pitchFamily="50" charset="-128"/>
                <a:ea typeface="HG丸ｺﾞｼｯｸM-PRO" panose="020F0600000000000000" pitchFamily="50" charset="-128"/>
              </a:rPr>
              <a:t>の時間経過</a:t>
            </a:r>
            <a:endParaRPr kumimoji="1" lang="en-US" altLang="ja-JP" sz="2400" dirty="0" smtClean="0">
              <a:latin typeface="HG丸ｺﾞｼｯｸM-PRO" panose="020F0600000000000000" pitchFamily="50" charset="-128"/>
              <a:ea typeface="HG丸ｺﾞｼｯｸM-PRO" panose="020F0600000000000000" pitchFamily="50" charset="-128"/>
            </a:endParaRPr>
          </a:p>
        </p:txBody>
      </p:sp>
      <p:sp>
        <p:nvSpPr>
          <p:cNvPr id="65" name="テキスト ボックス 64"/>
          <p:cNvSpPr txBox="1"/>
          <p:nvPr/>
        </p:nvSpPr>
        <p:spPr>
          <a:xfrm>
            <a:off x="2915816" y="5942251"/>
            <a:ext cx="2852063"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いんし</a:t>
            </a:r>
            <a:r>
              <a:rPr lang="ja-JP" altLang="en-US" sz="1600" dirty="0" err="1" smtClean="0">
                <a:latin typeface="HG丸ｺﾞｼｯｸM-PRO" panose="020F0600000000000000" pitchFamily="50" charset="-128"/>
                <a:ea typeface="HG丸ｺﾞｼｯｸM-PRO" panose="020F0600000000000000" pitchFamily="50" charset="-128"/>
              </a:rPr>
              <a:t>ょくご</a:t>
            </a:r>
            <a:r>
              <a:rPr lang="ja-JP" altLang="en-US" sz="1600" dirty="0" smtClean="0">
                <a:latin typeface="HG丸ｺﾞｼｯｸM-PRO" panose="020F0600000000000000" pitchFamily="50" charset="-128"/>
                <a:ea typeface="HG丸ｺﾞｼｯｸM-PRO" panose="020F0600000000000000" pitchFamily="50" charset="-128"/>
              </a:rPr>
              <a:t>　</a:t>
            </a:r>
            <a:r>
              <a:rPr lang="ja-JP" altLang="en-US" sz="1600" dirty="0" err="1" smtClean="0">
                <a:latin typeface="HG丸ｺﾞｼｯｸM-PRO" panose="020F0600000000000000" pitchFamily="50" charset="-128"/>
                <a:ea typeface="HG丸ｺﾞｼｯｸM-PRO" panose="020F0600000000000000" pitchFamily="50" charset="-128"/>
              </a:rPr>
              <a:t>じ</a:t>
            </a:r>
            <a:r>
              <a:rPr lang="ja-JP" altLang="en-US" sz="1600" dirty="0" smtClean="0">
                <a:latin typeface="HG丸ｺﾞｼｯｸM-PRO" panose="020F0600000000000000" pitchFamily="50" charset="-128"/>
                <a:ea typeface="HG丸ｺﾞｼｯｸM-PRO" panose="020F0600000000000000" pitchFamily="50" charset="-128"/>
              </a:rPr>
              <a:t>かんけいか</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67" name="テキスト ボックス 66"/>
          <p:cNvSpPr txBox="1"/>
          <p:nvPr/>
        </p:nvSpPr>
        <p:spPr>
          <a:xfrm>
            <a:off x="7740352" y="1849147"/>
            <a:ext cx="1441420" cy="307777"/>
          </a:xfrm>
          <a:prstGeom prst="rect">
            <a:avLst/>
          </a:prstGeom>
          <a:noFill/>
        </p:spPr>
        <p:txBody>
          <a:bodyPr wrap="none" rtlCol="0">
            <a:spAutoFit/>
          </a:bodyPr>
          <a:lstStyle/>
          <a:p>
            <a:r>
              <a:rPr lang="ja-JP" altLang="en-US" sz="1400" dirty="0" err="1" smtClean="0">
                <a:latin typeface="HG丸ｺﾞｼｯｸM-PRO" panose="020F0600000000000000" pitchFamily="50" charset="-128"/>
                <a:ea typeface="HG丸ｺﾞｼｯｸM-PRO" panose="020F0600000000000000" pitchFamily="50" charset="-128"/>
              </a:rPr>
              <a:t>さい</a:t>
            </a:r>
            <a:r>
              <a:rPr lang="ja-JP" altLang="en-US" sz="1400" dirty="0" smtClean="0">
                <a:latin typeface="HG丸ｺﾞｼｯｸM-PRO" panose="020F0600000000000000" pitchFamily="50" charset="-128"/>
                <a:ea typeface="HG丸ｺﾞｼｯｸM-PRO" panose="020F0600000000000000" pitchFamily="50" charset="-128"/>
              </a:rPr>
              <a:t>せっかいか</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3662654" y="4662155"/>
            <a:ext cx="415498" cy="369332"/>
          </a:xfrm>
          <a:prstGeom prst="rect">
            <a:avLst/>
          </a:prstGeom>
        </p:spPr>
        <p:txBody>
          <a:bodyPr wrap="none">
            <a:spAutoFit/>
          </a:bodyPr>
          <a:lstStyle/>
          <a:p>
            <a:pPr algn="ctr"/>
            <a:r>
              <a:rPr lang="ja-JP" altLang="en-US" dirty="0"/>
              <a:t>酸</a:t>
            </a:r>
          </a:p>
        </p:txBody>
      </p:sp>
      <p:sp>
        <p:nvSpPr>
          <p:cNvPr id="68" name="テキスト ボックス 67"/>
          <p:cNvSpPr txBox="1"/>
          <p:nvPr/>
        </p:nvSpPr>
        <p:spPr>
          <a:xfrm>
            <a:off x="1088439" y="67271"/>
            <a:ext cx="7351186" cy="769441"/>
          </a:xfrm>
          <a:prstGeom prst="rect">
            <a:avLst/>
          </a:prstGeom>
          <a:noFill/>
        </p:spPr>
        <p:txBody>
          <a:bodyPr wrap="square" rtlCol="0">
            <a:spAutoFit/>
          </a:bodyPr>
          <a:lstStyle/>
          <a:p>
            <a:pPr marL="266700" algn="ctr"/>
            <a:r>
              <a:rPr lang="ja-JP" altLang="en-US" sz="2800" dirty="0">
                <a:latin typeface="HGS創英角ﾎﾟｯﾌﾟ体" panose="040B0A00000000000000" pitchFamily="50" charset="-128"/>
                <a:ea typeface="HGS創英角ﾎﾟｯﾌﾟ体" panose="040B0A00000000000000" pitchFamily="50" charset="-128"/>
              </a:rPr>
              <a:t>むし歯の</a:t>
            </a:r>
            <a:r>
              <a:rPr lang="ja-JP" altLang="en-US" sz="2800" dirty="0" smtClean="0">
                <a:latin typeface="HGS創英角ﾎﾟｯﾌﾟ体" panose="040B0A00000000000000" pitchFamily="50" charset="-128"/>
                <a:ea typeface="HGS創英角ﾎﾟｯﾌﾟ体" panose="040B0A00000000000000" pitchFamily="50" charset="-128"/>
              </a:rPr>
              <a:t>成り立ち　</a:t>
            </a:r>
            <a:r>
              <a:rPr lang="ja-JP" altLang="en-US" sz="4400" dirty="0" smtClean="0">
                <a:latin typeface="HGS創英角ﾎﾟｯﾌﾟ体" panose="040B0A00000000000000" pitchFamily="50" charset="-128"/>
                <a:ea typeface="HGS創英角ﾎﾟｯﾌﾟ体" panose="040B0A00000000000000" pitchFamily="50" charset="-128"/>
              </a:rPr>
              <a:t>時間　　</a:t>
            </a:r>
            <a:r>
              <a:rPr lang="ja-JP" altLang="en-US" sz="2800" dirty="0" smtClean="0">
                <a:latin typeface="HGS創英角ﾎﾟｯﾌﾟ体" panose="040B0A00000000000000" pitchFamily="50" charset="-128"/>
                <a:ea typeface="HGS創英角ﾎﾟｯﾌﾟ体" panose="040B0A00000000000000" pitchFamily="50" charset="-128"/>
              </a:rPr>
              <a:t>その</a:t>
            </a:r>
            <a:r>
              <a:rPr lang="en-US" altLang="ja-JP" sz="2800" dirty="0" smtClean="0">
                <a:latin typeface="HGS創英角ﾎﾟｯﾌﾟ体" panose="040B0A00000000000000" pitchFamily="50" charset="-128"/>
                <a:ea typeface="HGS創英角ﾎﾟｯﾌﾟ体" panose="040B0A00000000000000" pitchFamily="50" charset="-128"/>
              </a:rPr>
              <a:t>1</a:t>
            </a:r>
            <a:r>
              <a:rPr lang="ja-JP" altLang="en-US" sz="2800" dirty="0" smtClean="0">
                <a:latin typeface="HGS創英角ﾎﾟｯﾌﾟ体" panose="040B0A00000000000000" pitchFamily="50" charset="-128"/>
                <a:ea typeface="HGS創英角ﾎﾟｯﾌﾟ体" panose="040B0A00000000000000" pitchFamily="50" charset="-128"/>
              </a:rPr>
              <a:t>　　</a:t>
            </a:r>
            <a:endParaRPr lang="en-US" altLang="ja-JP" sz="2800" dirty="0" smtClean="0">
              <a:latin typeface="HGS創英角ﾎﾟｯﾌﾟ体" panose="040B0A00000000000000" pitchFamily="50" charset="-128"/>
              <a:ea typeface="HGS創英角ﾎﾟｯﾌﾟ体" panose="040B0A00000000000000" pitchFamily="50" charset="-128"/>
            </a:endParaRPr>
          </a:p>
        </p:txBody>
      </p:sp>
      <p:cxnSp>
        <p:nvCxnSpPr>
          <p:cNvPr id="5" name="直線コネクタ 4"/>
          <p:cNvCxnSpPr/>
          <p:nvPr/>
        </p:nvCxnSpPr>
        <p:spPr>
          <a:xfrm>
            <a:off x="571913" y="3535716"/>
            <a:ext cx="828970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上下矢印 74"/>
          <p:cNvSpPr/>
          <p:nvPr/>
        </p:nvSpPr>
        <p:spPr>
          <a:xfrm>
            <a:off x="6052692" y="1781669"/>
            <a:ext cx="589102" cy="1688568"/>
          </a:xfrm>
          <a:prstGeom prst="upDown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p:cNvSpPr txBox="1"/>
          <p:nvPr/>
        </p:nvSpPr>
        <p:spPr>
          <a:xfrm>
            <a:off x="4988023" y="-60513"/>
            <a:ext cx="1210588"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じ　かん　</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62" name="テキスト ボックス 61"/>
          <p:cNvSpPr txBox="1"/>
          <p:nvPr/>
        </p:nvSpPr>
        <p:spPr>
          <a:xfrm>
            <a:off x="3128118" y="3919329"/>
            <a:ext cx="902811"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だっかい</a:t>
            </a:r>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9550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fade">
                                      <p:cBhvr>
                                        <p:cTn id="21" dur="500"/>
                                        <p:tgtEl>
                                          <p:spTgt spid="75"/>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500"/>
                                        <p:tgtEl>
                                          <p:spTgt spid="72"/>
                                        </p:tgtEl>
                                      </p:cBhvr>
                                    </p:animEffect>
                                  </p:childTnLst>
                                </p:cTn>
                              </p:par>
                              <p:par>
                                <p:cTn id="33" presetID="10"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500"/>
                                        <p:tgtEl>
                                          <p:spTgt spid="7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33"/>
                                        </p:tgtEl>
                                        <p:attrNameLst>
                                          <p:attrName>style.visibility</p:attrName>
                                        </p:attrNameLst>
                                      </p:cBhvr>
                                      <p:to>
                                        <p:strVal val="visible"/>
                                      </p:to>
                                    </p:set>
                                    <p:animEffect transition="in" filter="fade">
                                      <p:cBhvr>
                                        <p:cTn id="38" dur="500"/>
                                        <p:tgtEl>
                                          <p:spTgt spid="103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500"/>
                                        <p:tgtEl>
                                          <p:spTgt spid="8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500"/>
                                        <p:tgtEl>
                                          <p:spTgt spid="8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35"/>
                                        </p:tgtEl>
                                        <p:attrNameLst>
                                          <p:attrName>style.visibility</p:attrName>
                                        </p:attrNameLst>
                                      </p:cBhvr>
                                      <p:to>
                                        <p:strVal val="visible"/>
                                      </p:to>
                                    </p:set>
                                    <p:animEffect transition="in" filter="fade">
                                      <p:cBhvr>
                                        <p:cTn id="47" dur="500"/>
                                        <p:tgtEl>
                                          <p:spTgt spid="103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0"/>
                                        </p:tgtEl>
                                        <p:attrNameLst>
                                          <p:attrName>style.visibility</p:attrName>
                                        </p:attrNameLst>
                                      </p:cBhvr>
                                      <p:to>
                                        <p:strVal val="visible"/>
                                      </p:to>
                                    </p:set>
                                    <p:animEffect transition="in" filter="fade">
                                      <p:cBhvr>
                                        <p:cTn id="50" dur="500"/>
                                        <p:tgtEl>
                                          <p:spTgt spid="9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500"/>
                                        <p:tgtEl>
                                          <p:spTgt spid="5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500"/>
                                        <p:tgtEl>
                                          <p:spTgt spid="6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500"/>
                                        <p:tgtEl>
                                          <p:spTgt spid="6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500"/>
                                        <p:tgtEl>
                                          <p:spTgt spid="8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34"/>
                                        </p:tgtEl>
                                        <p:attrNameLst>
                                          <p:attrName>style.visibility</p:attrName>
                                        </p:attrNameLst>
                                      </p:cBhvr>
                                      <p:to>
                                        <p:strVal val="visible"/>
                                      </p:to>
                                    </p:set>
                                    <p:animEffect transition="in" filter="fade">
                                      <p:cBhvr>
                                        <p:cTn id="70" dur="500"/>
                                        <p:tgtEl>
                                          <p:spTgt spid="103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fade">
                                      <p:cBhvr>
                                        <p:cTn id="73" dur="500"/>
                                        <p:tgtEl>
                                          <p:spTgt spid="8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fade">
                                      <p:cBhvr>
                                        <p:cTn id="76" dur="500"/>
                                        <p:tgtEl>
                                          <p:spTgt spid="6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37"/>
                                        </p:tgtEl>
                                        <p:attrNameLst>
                                          <p:attrName>style.visibility</p:attrName>
                                        </p:attrNameLst>
                                      </p:cBhvr>
                                      <p:to>
                                        <p:strVal val="visible"/>
                                      </p:to>
                                    </p:set>
                                    <p:animEffect transition="in" filter="fade">
                                      <p:cBhvr>
                                        <p:cTn id="79" dur="500"/>
                                        <p:tgtEl>
                                          <p:spTgt spid="1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1" grpId="0" animBg="1"/>
      <p:bldP spid="63" grpId="0" animBg="1"/>
      <p:bldP spid="56" grpId="0"/>
      <p:bldP spid="70" grpId="0"/>
      <p:bldP spid="69" grpId="0"/>
      <p:bldP spid="30" grpId="0" animBg="1"/>
      <p:bldP spid="1033" grpId="0" animBg="1"/>
      <p:bldP spid="83" grpId="0" animBg="1"/>
      <p:bldP spid="84" grpId="0" animBg="1"/>
      <p:bldP spid="1034" grpId="0" animBg="1"/>
      <p:bldP spid="86" grpId="0" animBg="1"/>
      <p:bldP spid="1035" grpId="0" animBg="1"/>
      <p:bldP spid="90" grpId="0" animBg="1"/>
      <p:bldP spid="1037" grpId="0" animBg="1"/>
      <p:bldP spid="67" grpId="0"/>
      <p:bldP spid="4" grpId="0"/>
      <p:bldP spid="75" grpId="0" animBg="1"/>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0" y="-1"/>
            <a:ext cx="9144000" cy="752440"/>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13"/>
          <p:cNvSpPr/>
          <p:nvPr/>
        </p:nvSpPr>
        <p:spPr>
          <a:xfrm>
            <a:off x="437921" y="16555"/>
            <a:ext cx="1242235" cy="859241"/>
          </a:xfrm>
          <a:prstGeom prst="ellipse">
            <a:avLst/>
          </a:prstGeom>
          <a:solidFill>
            <a:srgbClr val="FFC000">
              <a:alpha val="52157"/>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321" y="113278"/>
            <a:ext cx="723434" cy="723434"/>
          </a:xfrm>
          <a:prstGeom prst="rect">
            <a:avLst/>
          </a:prstGeom>
        </p:spPr>
      </p:pic>
      <p:sp>
        <p:nvSpPr>
          <p:cNvPr id="18" name="テキスト ボックス 17"/>
          <p:cNvSpPr txBox="1"/>
          <p:nvPr/>
        </p:nvSpPr>
        <p:spPr>
          <a:xfrm>
            <a:off x="1782748" y="28408"/>
            <a:ext cx="6656334" cy="769441"/>
          </a:xfrm>
          <a:prstGeom prst="rect">
            <a:avLst/>
          </a:prstGeom>
          <a:noFill/>
        </p:spPr>
        <p:txBody>
          <a:bodyPr wrap="square" rtlCol="0">
            <a:spAutoFit/>
          </a:bodyPr>
          <a:lstStyle/>
          <a:p>
            <a:pPr marL="266700"/>
            <a:r>
              <a:rPr lang="ja-JP" altLang="en-US" sz="2800" dirty="0">
                <a:latin typeface="HGS創英角ﾎﾟｯﾌﾟ体" panose="040B0A00000000000000" pitchFamily="50" charset="-128"/>
                <a:ea typeface="HGS創英角ﾎﾟｯﾌﾟ体" panose="040B0A00000000000000" pitchFamily="50" charset="-128"/>
              </a:rPr>
              <a:t>むし歯の</a:t>
            </a:r>
            <a:r>
              <a:rPr lang="ja-JP" altLang="en-US" sz="2800" dirty="0" smtClean="0">
                <a:latin typeface="HGS創英角ﾎﾟｯﾌﾟ体" panose="040B0A00000000000000" pitchFamily="50" charset="-128"/>
                <a:ea typeface="HGS創英角ﾎﾟｯﾌﾟ体" panose="040B0A00000000000000" pitchFamily="50" charset="-128"/>
              </a:rPr>
              <a:t>成り立ち　</a:t>
            </a:r>
            <a:r>
              <a:rPr lang="ja-JP" altLang="en-US" sz="4400" dirty="0" smtClean="0">
                <a:latin typeface="HGS創英角ﾎﾟｯﾌﾟ体" panose="040B0A00000000000000" pitchFamily="50" charset="-128"/>
                <a:ea typeface="HGS創英角ﾎﾟｯﾌﾟ体" panose="040B0A00000000000000" pitchFamily="50" charset="-128"/>
              </a:rPr>
              <a:t>時間</a:t>
            </a:r>
            <a:r>
              <a:rPr lang="ja-JP" altLang="en-US" sz="2800" dirty="0">
                <a:latin typeface="HGS創英角ﾎﾟｯﾌﾟ体" panose="040B0A00000000000000" pitchFamily="50" charset="-128"/>
                <a:ea typeface="HGS創英角ﾎﾟｯﾌﾟ体" panose="040B0A00000000000000" pitchFamily="50" charset="-128"/>
              </a:rPr>
              <a:t>　</a:t>
            </a:r>
            <a:r>
              <a:rPr lang="ja-JP" altLang="en-US" sz="2800" dirty="0" smtClean="0">
                <a:latin typeface="HGS創英角ﾎﾟｯﾌﾟ体" panose="040B0A00000000000000" pitchFamily="50" charset="-128"/>
                <a:ea typeface="HGS創英角ﾎﾟｯﾌﾟ体" panose="040B0A00000000000000" pitchFamily="50" charset="-128"/>
              </a:rPr>
              <a:t>　その</a:t>
            </a:r>
            <a:r>
              <a:rPr lang="ja-JP" altLang="en-US" sz="2800" dirty="0">
                <a:latin typeface="HGS創英角ﾎﾟｯﾌﾟ体" panose="040B0A00000000000000" pitchFamily="50" charset="-128"/>
                <a:ea typeface="HGS創英角ﾎﾟｯﾌﾟ体" panose="040B0A00000000000000" pitchFamily="50" charset="-128"/>
              </a:rPr>
              <a:t>２</a:t>
            </a:r>
            <a:r>
              <a:rPr lang="ja-JP" altLang="en-US" sz="2800" dirty="0" smtClean="0">
                <a:latin typeface="HGS創英角ﾎﾟｯﾌﾟ体" panose="040B0A00000000000000" pitchFamily="50" charset="-128"/>
                <a:ea typeface="HGS創英角ﾎﾟｯﾌﾟ体" panose="040B0A00000000000000" pitchFamily="50" charset="-128"/>
              </a:rPr>
              <a:t>　</a:t>
            </a:r>
            <a:endParaRPr lang="en-US" altLang="ja-JP" sz="2800" dirty="0" smtClean="0">
              <a:latin typeface="HGS創英角ﾎﾟｯﾌﾟ体" panose="040B0A00000000000000" pitchFamily="50" charset="-128"/>
              <a:ea typeface="HGS創英角ﾎﾟｯﾌﾟ体" panose="040B0A00000000000000" pitchFamily="50" charset="-128"/>
            </a:endParaRPr>
          </a:p>
        </p:txBody>
      </p:sp>
      <p:pic>
        <p:nvPicPr>
          <p:cNvPr id="16" name="図 15"/>
          <p:cNvPicPr/>
          <p:nvPr/>
        </p:nvPicPr>
        <p:blipFill rotWithShape="1">
          <a:blip r:embed="rId4">
            <a:extLst>
              <a:ext uri="{28A0092B-C50C-407E-A947-70E740481C1C}">
                <a14:useLocalDpi xmlns:a14="http://schemas.microsoft.com/office/drawing/2010/main" val="0"/>
              </a:ext>
            </a:extLst>
          </a:blip>
          <a:srcRect l="13406" t="23030" r="21330" b="10898"/>
          <a:stretch/>
        </p:blipFill>
        <p:spPr bwMode="auto">
          <a:xfrm>
            <a:off x="374191" y="1196600"/>
            <a:ext cx="8524733" cy="5487437"/>
          </a:xfrm>
          <a:prstGeom prst="rect">
            <a:avLst/>
          </a:prstGeom>
          <a:ln>
            <a:noFill/>
          </a:ln>
          <a:extLst>
            <a:ext uri="{53640926-AAD7-44D8-BBD7-CCE9431645EC}">
              <a14:shadowObscured xmlns:a14="http://schemas.microsoft.com/office/drawing/2010/main"/>
            </a:ext>
          </a:extLst>
        </p:spPr>
      </p:pic>
      <p:sp>
        <p:nvSpPr>
          <p:cNvPr id="9" name="テキスト ボックス 8"/>
          <p:cNvSpPr txBox="1"/>
          <p:nvPr/>
        </p:nvSpPr>
        <p:spPr>
          <a:xfrm>
            <a:off x="5452121" y="-99392"/>
            <a:ext cx="1210588"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じ　かん　</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1104426" y="4847266"/>
            <a:ext cx="902811"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だっかい</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2356732" y="5173525"/>
            <a:ext cx="1441420" cy="307777"/>
          </a:xfrm>
          <a:prstGeom prst="rect">
            <a:avLst/>
          </a:prstGeom>
          <a:noFill/>
        </p:spPr>
        <p:txBody>
          <a:bodyPr wrap="none" rtlCol="0">
            <a:spAutoFit/>
          </a:bodyPr>
          <a:lstStyle/>
          <a:p>
            <a:r>
              <a:rPr lang="ja-JP" altLang="en-US" sz="1400" dirty="0" err="1" smtClean="0">
                <a:latin typeface="HG丸ｺﾞｼｯｸM-PRO" panose="020F0600000000000000" pitchFamily="50" charset="-128"/>
                <a:ea typeface="HG丸ｺﾞｼｯｸM-PRO" panose="020F0600000000000000" pitchFamily="50" charset="-128"/>
              </a:rPr>
              <a:t>さい</a:t>
            </a:r>
            <a:r>
              <a:rPr lang="ja-JP" altLang="en-US" sz="1400" dirty="0" smtClean="0">
                <a:latin typeface="HG丸ｺﾞｼｯｸM-PRO" panose="020F0600000000000000" pitchFamily="50" charset="-128"/>
                <a:ea typeface="HG丸ｺﾞｼｯｸM-PRO" panose="020F0600000000000000" pitchFamily="50" charset="-128"/>
              </a:rPr>
              <a:t>せっかいか</a:t>
            </a:r>
            <a:endParaRPr kumimoji="1" lang="ja-JP" altLang="en-US" sz="1400" dirty="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7284" y="5374316"/>
            <a:ext cx="1346925" cy="1346925"/>
          </a:xfrm>
          <a:prstGeom prst="rect">
            <a:avLst/>
          </a:prstGeom>
        </p:spPr>
      </p:pic>
      <p:sp>
        <p:nvSpPr>
          <p:cNvPr id="12" name="上下矢印 11"/>
          <p:cNvSpPr/>
          <p:nvPr/>
        </p:nvSpPr>
        <p:spPr>
          <a:xfrm>
            <a:off x="4355976" y="3415997"/>
            <a:ext cx="404362" cy="1001608"/>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p:nvCxnSpPr>
        <p:spPr>
          <a:xfrm>
            <a:off x="179512" y="3370587"/>
            <a:ext cx="87194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上下矢印 14"/>
          <p:cNvSpPr/>
          <p:nvPr/>
        </p:nvSpPr>
        <p:spPr>
          <a:xfrm>
            <a:off x="4314771" y="1671498"/>
            <a:ext cx="482889" cy="1688568"/>
          </a:xfrm>
          <a:prstGeom prst="upDown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858256" y="1032134"/>
            <a:ext cx="964454" cy="707886"/>
          </a:xfrm>
          <a:prstGeom prst="rect">
            <a:avLst/>
          </a:prstGeom>
          <a:noFill/>
        </p:spPr>
        <p:txBody>
          <a:bodyPr wrap="square" rtlCol="0">
            <a:spAutoFit/>
          </a:bodyPr>
          <a:lstStyle/>
          <a:p>
            <a:pPr algn="ctr"/>
            <a:r>
              <a:rPr kumimoji="1" lang="ja-JP" altLang="en-US" sz="2000" dirty="0" smtClean="0">
                <a:solidFill>
                  <a:srgbClr val="0000CC"/>
                </a:solidFill>
                <a:latin typeface="HG丸ｺﾞｼｯｸM-PRO" panose="020F0600000000000000" pitchFamily="50" charset="-128"/>
                <a:ea typeface="HG丸ｺﾞｼｯｸM-PRO" panose="020F0600000000000000" pitchFamily="50" charset="-128"/>
              </a:rPr>
              <a:t>健康</a:t>
            </a:r>
            <a:endParaRPr kumimoji="1" lang="en-US" altLang="ja-JP" sz="2000" dirty="0" smtClean="0">
              <a:solidFill>
                <a:srgbClr val="0000CC"/>
              </a:solidFill>
              <a:latin typeface="HG丸ｺﾞｼｯｸM-PRO" panose="020F0600000000000000" pitchFamily="50" charset="-128"/>
              <a:ea typeface="HG丸ｺﾞｼｯｸM-PRO" panose="020F0600000000000000" pitchFamily="50" charset="-128"/>
            </a:endParaRPr>
          </a:p>
          <a:p>
            <a:pPr algn="ctr"/>
            <a:r>
              <a:rPr kumimoji="1" lang="ja-JP" altLang="en-US" sz="2000" dirty="0" smtClean="0">
                <a:solidFill>
                  <a:srgbClr val="0000CC"/>
                </a:solidFill>
                <a:latin typeface="HG丸ｺﾞｼｯｸM-PRO" panose="020F0600000000000000" pitchFamily="50" charset="-128"/>
                <a:ea typeface="HG丸ｺﾞｼｯｸM-PRO" panose="020F0600000000000000" pitchFamily="50" charset="-128"/>
              </a:rPr>
              <a:t>ゾーン</a:t>
            </a:r>
            <a:endParaRPr kumimoji="1" lang="ja-JP" altLang="en-US" sz="2000" dirty="0">
              <a:solidFill>
                <a:srgbClr val="0000CC"/>
              </a:solidFill>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3808563" y="4454809"/>
            <a:ext cx="1734227" cy="707886"/>
          </a:xfrm>
          <a:prstGeom prst="rect">
            <a:avLst/>
          </a:prstGeom>
          <a:noFill/>
        </p:spPr>
        <p:txBody>
          <a:bodyPr wrap="square" rtlCol="0">
            <a:spAutoFit/>
          </a:bodyPr>
          <a:lstStyle/>
          <a:p>
            <a:pPr algn="ctr"/>
            <a:r>
              <a:rPr kumimoji="1" lang="ja-JP" altLang="en-US" sz="2000" dirty="0" smtClean="0">
                <a:solidFill>
                  <a:srgbClr val="FF0000"/>
                </a:solidFill>
                <a:latin typeface="HG丸ｺﾞｼｯｸM-PRO" panose="020F0600000000000000" pitchFamily="50" charset="-128"/>
                <a:ea typeface="HG丸ｺﾞｼｯｸM-PRO" panose="020F0600000000000000" pitchFamily="50" charset="-128"/>
              </a:rPr>
              <a:t>むし歯</a:t>
            </a:r>
            <a:endParaRPr kumimoji="1" lang="en-US" altLang="ja-JP" sz="2000" dirty="0" smtClean="0">
              <a:solidFill>
                <a:srgbClr val="FF0000"/>
              </a:solidFill>
              <a:latin typeface="HG丸ｺﾞｼｯｸM-PRO" panose="020F0600000000000000" pitchFamily="50" charset="-128"/>
              <a:ea typeface="HG丸ｺﾞｼｯｸM-PRO" panose="020F0600000000000000" pitchFamily="50" charset="-128"/>
            </a:endParaRPr>
          </a:p>
          <a:p>
            <a:pPr algn="ctr"/>
            <a:r>
              <a:rPr kumimoji="1" lang="ja-JP" altLang="en-US" sz="2000" dirty="0" smtClean="0">
                <a:solidFill>
                  <a:srgbClr val="FF0000"/>
                </a:solidFill>
                <a:latin typeface="HG丸ｺﾞｼｯｸM-PRO" panose="020F0600000000000000" pitchFamily="50" charset="-128"/>
                <a:ea typeface="HG丸ｺﾞｼｯｸM-PRO" panose="020F0600000000000000" pitchFamily="50" charset="-128"/>
              </a:rPr>
              <a:t>危険ゾーン</a:t>
            </a:r>
            <a:endParaRPr kumimoji="1" lang="ja-JP" altLang="en-US" sz="20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5525011" y="5235187"/>
            <a:ext cx="902811" cy="307777"/>
          </a:xfrm>
          <a:prstGeom prst="rect">
            <a:avLst/>
          </a:prstGeom>
          <a:noFill/>
        </p:spPr>
        <p:txBody>
          <a:bodyPr wrap="non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だっかい</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a:off x="6777317" y="4865748"/>
            <a:ext cx="1441420" cy="307777"/>
          </a:xfrm>
          <a:prstGeom prst="rect">
            <a:avLst/>
          </a:prstGeom>
          <a:noFill/>
        </p:spPr>
        <p:txBody>
          <a:bodyPr wrap="none" rtlCol="0">
            <a:spAutoFit/>
          </a:bodyPr>
          <a:lstStyle/>
          <a:p>
            <a:r>
              <a:rPr lang="ja-JP" altLang="en-US" sz="1400" dirty="0" err="1" smtClean="0">
                <a:latin typeface="HG丸ｺﾞｼｯｸM-PRO" panose="020F0600000000000000" pitchFamily="50" charset="-128"/>
                <a:ea typeface="HG丸ｺﾞｼｯｸM-PRO" panose="020F0600000000000000" pitchFamily="50" charset="-128"/>
              </a:rPr>
              <a:t>さい</a:t>
            </a:r>
            <a:r>
              <a:rPr lang="ja-JP" altLang="en-US" sz="1400" dirty="0" smtClean="0">
                <a:latin typeface="HG丸ｺﾞｼｯｸM-PRO" panose="020F0600000000000000" pitchFamily="50" charset="-128"/>
                <a:ea typeface="HG丸ｺﾞｼｯｸM-PRO" panose="020F0600000000000000" pitchFamily="50" charset="-128"/>
              </a:rPr>
              <a:t>せっかいか</a:t>
            </a:r>
            <a:endParaRPr kumimoji="1" lang="ja-JP" altLang="en-US" sz="1400" dirty="0">
              <a:latin typeface="HG丸ｺﾞｼｯｸM-PRO" panose="020F0600000000000000" pitchFamily="50" charset="-128"/>
              <a:ea typeface="HG丸ｺﾞｼｯｸM-PRO" panose="020F0600000000000000" pitchFamily="50" charset="-128"/>
            </a:endParaRPr>
          </a:p>
        </p:txBody>
      </p:sp>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33576" y="5481302"/>
            <a:ext cx="1418588" cy="1351598"/>
          </a:xfrm>
          <a:prstGeom prst="rect">
            <a:avLst/>
          </a:prstGeom>
        </p:spPr>
      </p:pic>
    </p:spTree>
    <p:extLst>
      <p:ext uri="{BB962C8B-B14F-4D97-AF65-F5344CB8AC3E}">
        <p14:creationId xmlns:p14="http://schemas.microsoft.com/office/powerpoint/2010/main" val="78587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2832</TotalTime>
  <Words>948</Words>
  <Application>Microsoft Office PowerPoint</Application>
  <PresentationFormat>画面に合わせる (4:3)</PresentationFormat>
  <Paragraphs>103</Paragraphs>
  <Slides>5</Slides>
  <Notes>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vt:i4>
      </vt:variant>
    </vt:vector>
  </HeadingPairs>
  <TitlesOfParts>
    <vt:vector size="12" baseType="lpstr">
      <vt:lpstr>HGP創英角ﾎﾟｯﾌﾟ体</vt:lpstr>
      <vt:lpstr>HGS創英角ﾎﾟｯﾌﾟ体</vt:lpstr>
      <vt:lpstr>HG丸ｺﾞｼｯｸM-PRO</vt:lpstr>
      <vt:lpstr>ＭＳ Ｐゴシック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仙台市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仙台市</dc:creator>
  <cp:revision>209</cp:revision>
  <cp:lastPrinted>2019-10-03T23:50:53Z</cp:lastPrinted>
  <dcterms:created xsi:type="dcterms:W3CDTF">2016-12-06T04:43:28Z</dcterms:created>
  <dcterms:modified xsi:type="dcterms:W3CDTF">2020-05-14T04:55:30Z</dcterms:modified>
</cp:coreProperties>
</file>