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4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C3FC"/>
    <a:srgbClr val="FFCCCC"/>
    <a:srgbClr val="E3FDC3"/>
    <a:srgbClr val="EBF999"/>
    <a:srgbClr val="E0FE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89" autoAdjust="0"/>
    <p:restoredTop sz="87523" autoAdjust="0"/>
  </p:normalViewPr>
  <p:slideViewPr>
    <p:cSldViewPr snapToGrid="0">
      <p:cViewPr varScale="1">
        <p:scale>
          <a:sx n="57" d="100"/>
          <a:sy n="57" d="100"/>
        </p:scale>
        <p:origin x="151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096D-B5D0-478C-81DE-35502390F126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52C46-1C34-48BB-BE31-BD3C3BBE82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13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952C46-1C34-48BB-BE31-BD3C3BBE827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553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11CC-D4A8-4124-8B7D-F4C841729E8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983-AEE8-4597-A9F5-AFAC2CE06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311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11CC-D4A8-4124-8B7D-F4C841729E8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983-AEE8-4597-A9F5-AFAC2CE06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00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11CC-D4A8-4124-8B7D-F4C841729E8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983-AEE8-4597-A9F5-AFAC2CE06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271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11CC-D4A8-4124-8B7D-F4C841729E8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983-AEE8-4597-A9F5-AFAC2CE06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285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11CC-D4A8-4124-8B7D-F4C841729E8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983-AEE8-4597-A9F5-AFAC2CE06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1222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11CC-D4A8-4124-8B7D-F4C841729E8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983-AEE8-4597-A9F5-AFAC2CE06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72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11CC-D4A8-4124-8B7D-F4C841729E8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983-AEE8-4597-A9F5-AFAC2CE06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20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11CC-D4A8-4124-8B7D-F4C841729E8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983-AEE8-4597-A9F5-AFAC2CE06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3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11CC-D4A8-4124-8B7D-F4C841729E8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983-AEE8-4597-A9F5-AFAC2CE06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22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11CC-D4A8-4124-8B7D-F4C841729E8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983-AEE8-4597-A9F5-AFAC2CE06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60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11CC-D4A8-4124-8B7D-F4C841729E8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FD983-AEE8-4597-A9F5-AFAC2CE06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869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611CC-D4A8-4124-8B7D-F4C841729E87}" type="datetimeFigureOut">
              <a:rPr kumimoji="1" lang="ja-JP" altLang="en-US" smtClean="0"/>
              <a:t>2025/6/13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FD983-AEE8-4597-A9F5-AFAC2CE06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838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下矢印 12"/>
          <p:cNvSpPr/>
          <p:nvPr/>
        </p:nvSpPr>
        <p:spPr>
          <a:xfrm rot="10800000">
            <a:off x="764274" y="180751"/>
            <a:ext cx="6073254" cy="748213"/>
          </a:xfrm>
          <a:prstGeom prst="downArrow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17398" y="313014"/>
            <a:ext cx="2934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ファクス番号　</a:t>
            </a:r>
            <a:r>
              <a:rPr kumimoji="1"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223-3573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22984" y="609354"/>
            <a:ext cx="39234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仙台市役所　障害企画課　企画係行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3742" y="8996582"/>
            <a:ext cx="20235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申込先・問合先</a:t>
            </a:r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9372" y="9359641"/>
            <a:ext cx="4531882" cy="1220847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仙台市役所　障害企画課　企画係</a:t>
            </a:r>
            <a:endParaRPr kumimoji="1"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200"/>
              </a:lnSpc>
            </a:pP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〒</a:t>
            </a:r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980-8671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仙台市青葉区国分町</a:t>
            </a:r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3-7-1</a:t>
            </a:r>
          </a:p>
          <a:p>
            <a:pPr>
              <a:lnSpc>
                <a:spcPts val="2200"/>
              </a:lnSpc>
            </a:pP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電話：</a:t>
            </a:r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022-214-8163</a:t>
            </a: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ファクス：</a:t>
            </a:r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022-223-3573</a:t>
            </a:r>
          </a:p>
          <a:p>
            <a:pPr>
              <a:lnSpc>
                <a:spcPts val="2200"/>
              </a:lnSpc>
            </a:pPr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Ｅメール：</a:t>
            </a:r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fuk005330@city.sendai.jp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5925" y="7984906"/>
            <a:ext cx="6455233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電話、ＦＡＸ、Ｅメール、電子申請のいずれかでお申込ください。</a:t>
            </a:r>
            <a:endParaRPr kumimoji="1"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</a:pP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Ｅメール本文に申請書の項目を入力いただく形でも受け付けます。</a:t>
            </a:r>
            <a:endParaRPr kumimoji="1"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</a:pP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定員に達してしまい、ご参加いただけない場合にのみ、</a:t>
            </a:r>
            <a:endParaRPr kumimoji="1"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８月１日（金）までに障害企画課からご連絡させていただきます。</a:t>
            </a:r>
          </a:p>
          <a:p>
            <a:pPr>
              <a:lnSpc>
                <a:spcPts val="2000"/>
              </a:lnSpc>
            </a:pPr>
            <a:endParaRPr kumimoji="1" lang="ja-JP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36126" y="9675838"/>
            <a:ext cx="25023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▲電子申請はこちらの</a:t>
            </a:r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二次元コードから</a:t>
            </a:r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（令和７年７月６日</a:t>
            </a:r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午前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9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時より開始）</a:t>
            </a: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374051"/>
              </p:ext>
            </p:extLst>
          </p:nvPr>
        </p:nvGraphicFramePr>
        <p:xfrm>
          <a:off x="457004" y="978686"/>
          <a:ext cx="6645665" cy="7028001"/>
        </p:xfrm>
        <a:graphic>
          <a:graphicData uri="http://schemas.openxmlformats.org/drawingml/2006/table">
            <a:tbl>
              <a:tblPr firstRow="1" bandRow="1"/>
              <a:tblGrid>
                <a:gridCol w="2318141">
                  <a:extLst>
                    <a:ext uri="{9D8B030D-6E8A-4147-A177-3AD203B41FA5}">
                      <a16:colId xmlns:a16="http://schemas.microsoft.com/office/drawing/2014/main" val="234298432"/>
                    </a:ext>
                  </a:extLst>
                </a:gridCol>
                <a:gridCol w="1435814">
                  <a:extLst>
                    <a:ext uri="{9D8B030D-6E8A-4147-A177-3AD203B41FA5}">
                      <a16:colId xmlns:a16="http://schemas.microsoft.com/office/drawing/2014/main" val="3546810789"/>
                    </a:ext>
                  </a:extLst>
                </a:gridCol>
                <a:gridCol w="717907">
                  <a:extLst>
                    <a:ext uri="{9D8B030D-6E8A-4147-A177-3AD203B41FA5}">
                      <a16:colId xmlns:a16="http://schemas.microsoft.com/office/drawing/2014/main" val="392179236"/>
                    </a:ext>
                  </a:extLst>
                </a:gridCol>
                <a:gridCol w="724601">
                  <a:extLst>
                    <a:ext uri="{9D8B030D-6E8A-4147-A177-3AD203B41FA5}">
                      <a16:colId xmlns:a16="http://schemas.microsoft.com/office/drawing/2014/main" val="1711216665"/>
                    </a:ext>
                  </a:extLst>
                </a:gridCol>
                <a:gridCol w="1449202">
                  <a:extLst>
                    <a:ext uri="{9D8B030D-6E8A-4147-A177-3AD203B41FA5}">
                      <a16:colId xmlns:a16="http://schemas.microsoft.com/office/drawing/2014/main" val="4062397482"/>
                    </a:ext>
                  </a:extLst>
                </a:gridCol>
              </a:tblGrid>
              <a:tr h="369061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令和７年８月９日（土）開催　ココロン・カフェ 参加申込書</a:t>
                      </a:r>
                      <a:endParaRPr kumimoji="1" lang="en-US" altLang="ja-JP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endParaRPr kumimoji="1" lang="en-US" altLang="ja-JP" sz="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申込しめきり　</a:t>
                      </a:r>
                      <a:r>
                        <a:rPr kumimoji="1" lang="ja-JP" altLang="en-US" sz="2000" b="1" u="non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令和７年７月</a:t>
                      </a:r>
                      <a:r>
                        <a:rPr kumimoji="1" lang="en-US" altLang="ja-JP" sz="2000" b="1" u="non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28</a:t>
                      </a:r>
                      <a:r>
                        <a:rPr kumimoji="1" lang="ja-JP" altLang="en-US" sz="2000" b="1" u="non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日</a:t>
                      </a:r>
                      <a:r>
                        <a:rPr kumimoji="1" lang="en-US" altLang="ja-JP" sz="2000" b="1" u="non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kumimoji="1" lang="ja-JP" altLang="en-US" sz="2000" b="1" u="non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月）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74057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864043"/>
                  </a:ext>
                </a:extLst>
              </a:tr>
              <a:tr h="4849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所属</a:t>
                      </a:r>
                      <a:endParaRPr kumimoji="1" lang="en-US" altLang="ja-JP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（特に無ければ記載不要です）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43719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電話番号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07602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ＦＡＸ番号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48362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Ｅメールアドレス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80224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これまでのココロン・</a:t>
                      </a:r>
                      <a:br>
                        <a:rPr kumimoji="1" lang="en-US" altLang="ja-JP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</a:br>
                      <a:r>
                        <a:rPr kumimoji="1" lang="ja-JP" altLang="en-US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カフェへの参加回数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□あり（　）回程度　・　　□なし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414353"/>
                  </a:ext>
                </a:extLst>
              </a:tr>
              <a:tr h="369061">
                <a:tc rowSpan="2"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kumimoji="1"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当日の写真撮影の可否</a:t>
                      </a:r>
                      <a:endParaRPr kumimoji="1" lang="en-US" altLang="ja-JP" sz="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>
                        <a:lnSpc>
                          <a:spcPts val="22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当日の写真撮影の可否について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☑</a:t>
                      </a: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を付けてください。</a:t>
                      </a:r>
                      <a:endParaRPr kumimoji="1" lang="en-US" altLang="ja-JP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可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不可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573045"/>
                  </a:ext>
                </a:extLst>
              </a:tr>
              <a:tr h="3690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180975" indent="-180975" algn="just"/>
                      <a:r>
                        <a:rPr kumimoji="1" lang="en-US" altLang="ja-JP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当日の様子を写真撮影する予定です。撮影した写真は広報等（仙台市ホームページへ掲載等）に使用します。</a:t>
                      </a:r>
                      <a:endParaRPr kumimoji="1" lang="en-US" altLang="ja-JP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180975" indent="-180975" algn="just"/>
                      <a:endParaRPr kumimoji="1" lang="en-US" altLang="ja-JP" sz="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180975" indent="-180975" algn="just"/>
                      <a:r>
                        <a:rPr kumimoji="1" lang="en-US" altLang="ja-JP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不可を選んだ方が映らないように配慮し、写真撮影を行います。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832600"/>
                  </a:ext>
                </a:extLst>
              </a:tr>
              <a:tr h="369061"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必要な配慮の有無</a:t>
                      </a:r>
                      <a:endParaRPr kumimoji="1" lang="en-US" altLang="ja-JP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kumimoji="1" lang="en-US" altLang="ja-JP" sz="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>
                        <a:lnSpc>
                          <a:spcPts val="22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必要な配慮の有無とその内容について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☑</a:t>
                      </a: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を付けてください。</a:t>
                      </a:r>
                      <a:endParaRPr kumimoji="1" lang="en-US" altLang="ja-JP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>
                        <a:lnSpc>
                          <a:spcPts val="2200"/>
                        </a:lnSpc>
                      </a:pPr>
                      <a:r>
                        <a:rPr kumimoji="1" lang="en-US" altLang="ja-JP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1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７月</a:t>
                      </a:r>
                      <a:r>
                        <a:rPr kumimoji="1" lang="en-US" altLang="ja-JP" sz="11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23</a:t>
                      </a:r>
                      <a:r>
                        <a:rPr kumimoji="1" lang="ja-JP" altLang="en-US" sz="11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日</a:t>
                      </a:r>
                      <a:r>
                        <a:rPr kumimoji="1" lang="en-US" altLang="ja-JP" sz="11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kumimoji="1" lang="ja-JP" altLang="en-US" sz="11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水</a:t>
                      </a:r>
                      <a:r>
                        <a:rPr kumimoji="1" lang="en-US" altLang="ja-JP" sz="11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r>
                        <a:rPr kumimoji="1" lang="ja-JP" altLang="en-US" sz="11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までにお申し込みください。</a:t>
                      </a:r>
                      <a:endParaRPr kumimoji="1" lang="en-US" altLang="ja-JP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あり　　　　　　　　　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なし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393177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手話通訳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要約筆記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184103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</a:t>
                      </a:r>
                      <a:r>
                        <a:rPr kumimoji="1" lang="ja-JP" altLang="en-US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 </a:t>
                      </a:r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盲</a:t>
                      </a:r>
                      <a:r>
                        <a:rPr kumimoji="1" lang="ja-JP" altLang="en-US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ろう</a:t>
                      </a:r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通訳介助</a:t>
                      </a:r>
                      <a:endParaRPr kumimoji="1" lang="en-US" altLang="ja-JP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点字資料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120847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ルビ付資料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拡大文字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061898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その他（　　　　　　　　　　　　　　　）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04800"/>
                  </a:ext>
                </a:extLst>
              </a:tr>
              <a:tr h="936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託児の利用</a:t>
                      </a:r>
                      <a:r>
                        <a:rPr kumimoji="1" lang="en-US" altLang="ja-JP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kumimoji="1" lang="ja-JP" alt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対象は未就学児</a:t>
                      </a:r>
                      <a:r>
                        <a:rPr kumimoji="1" lang="en-US" altLang="ja-JP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託児の有無について</a:t>
                      </a:r>
                      <a:r>
                        <a:rPr kumimoji="1" lang="ja-JP" alt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☑</a:t>
                      </a: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を付けてください。</a:t>
                      </a:r>
                      <a:endParaRPr kumimoji="1" lang="en-US" altLang="ja-JP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※</a:t>
                      </a:r>
                      <a:r>
                        <a:rPr kumimoji="1" lang="ja-JP" altLang="en-US" sz="11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７月</a:t>
                      </a:r>
                      <a:r>
                        <a:rPr kumimoji="1" lang="en-US" altLang="ja-JP" sz="11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23</a:t>
                      </a:r>
                      <a:r>
                        <a:rPr kumimoji="1" lang="ja-JP" altLang="en-US" sz="11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日</a:t>
                      </a:r>
                      <a:r>
                        <a:rPr kumimoji="1" lang="en-US" altLang="ja-JP" sz="11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kumimoji="1" lang="ja-JP" altLang="en-US" sz="11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水</a:t>
                      </a:r>
                      <a:r>
                        <a:rPr kumimoji="1" lang="en-US" altLang="ja-JP" sz="11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r>
                        <a:rPr kumimoji="1" lang="ja-JP" altLang="en-US" sz="1100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までにお申し込みください。</a:t>
                      </a:r>
                      <a:endParaRPr kumimoji="1" lang="en-US" altLang="ja-JP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利用する</a:t>
                      </a:r>
                      <a:endParaRPr kumimoji="1" lang="en-US" altLang="ja-JP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（人数　名）</a:t>
                      </a:r>
                      <a:endParaRPr kumimoji="1" lang="en-US" altLang="ja-JP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（年齢　歳）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 利用しない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50496887"/>
                  </a:ext>
                </a:extLst>
              </a:tr>
            </a:tbl>
          </a:graphicData>
        </a:graphic>
      </p:graphicFrame>
      <p:pic>
        <p:nvPicPr>
          <p:cNvPr id="11" name="図 10" descr="時計, 挿絵, 部屋 が含まれている画像&#10;&#10;自動的に生成された説明">
            <a:extLst>
              <a:ext uri="{FF2B5EF4-FFF2-40B4-BE49-F238E27FC236}">
                <a16:creationId xmlns:a16="http://schemas.microsoft.com/office/drawing/2014/main" id="{16D7B64D-FD5B-B2D0-A851-139DA5B8AF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34700" y="9077165"/>
            <a:ext cx="1367817" cy="1934511"/>
          </a:xfrm>
          <a:prstGeom prst="rect">
            <a:avLst/>
          </a:prstGeom>
        </p:spPr>
      </p:pic>
      <p:pic>
        <p:nvPicPr>
          <p:cNvPr id="4" name="図 3" descr="QR コード&#10;&#10;自動的に生成された説明">
            <a:extLst>
              <a:ext uri="{FF2B5EF4-FFF2-40B4-BE49-F238E27FC236}">
                <a16:creationId xmlns:a16="http://schemas.microsoft.com/office/drawing/2014/main" id="{74C2D3BF-7368-2F74-A063-E46C153BD8B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9647" y="8143420"/>
            <a:ext cx="1103022" cy="1103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276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1578</TotalTime>
  <Words>349</Words>
  <Application>Microsoft Office PowerPoint</Application>
  <PresentationFormat>ユーザー設定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仙台市</dc:creator>
  <cp:revision>172</cp:revision>
  <cp:lastPrinted>2025-06-10T12:21:56Z</cp:lastPrinted>
  <dcterms:created xsi:type="dcterms:W3CDTF">2022-08-27T06:42:46Z</dcterms:created>
  <dcterms:modified xsi:type="dcterms:W3CDTF">2025-06-13T07:30:50Z</dcterms:modified>
</cp:coreProperties>
</file>